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58" r:id="rId3"/>
    <p:sldId id="917" r:id="rId4"/>
    <p:sldId id="1728" r:id="rId5"/>
    <p:sldId id="1712" r:id="rId6"/>
    <p:sldId id="1729" r:id="rId7"/>
    <p:sldId id="1695" r:id="rId8"/>
    <p:sldId id="1049" r:id="rId9"/>
    <p:sldId id="983" r:id="rId10"/>
    <p:sldId id="1720" r:id="rId11"/>
    <p:sldId id="1715" r:id="rId12"/>
    <p:sldId id="1713" r:id="rId13"/>
    <p:sldId id="1718" r:id="rId14"/>
    <p:sldId id="1721" r:id="rId1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E3329D-9A9C-86A0-BEFF-ED37A0AF15E3}" v="1" dt="2024-09-19T10:16:35.624"/>
    <p1510:client id="{8E74490A-ABE6-1696-79CF-2E950E74F117}" v="255" dt="2024-09-19T09:16:33.701"/>
    <p1510:client id="{A3A07A13-FE8A-9CC4-A803-E96471F0479E}" v="283" dt="2024-09-19T12:53:52.3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2" y="17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4E45C6-3557-423F-9EA4-70E3D7F95DDD}" type="datetimeFigureOut">
              <a:rPr lang="nl-BE" smtClean="0"/>
              <a:t>23/09/2024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1867F5-633D-443D-A57F-8472113B386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2037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70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>
              <a:sym typeface="Wingdings" panose="05000000000000000000" pitchFamily="2" charset="2"/>
            </a:endParaRPr>
          </a:p>
          <a:p>
            <a:endParaRPr lang="nl-BE" baseline="0" dirty="0">
              <a:sym typeface="Wingdings" panose="05000000000000000000" pitchFamily="2" charset="2"/>
            </a:endParaRPr>
          </a:p>
          <a:p>
            <a:r>
              <a:rPr lang="nl-BE" baseline="0" dirty="0">
                <a:sym typeface="Wingdings" panose="05000000000000000000" pitchFamily="2" charset="2"/>
              </a:rPr>
              <a:t>Next </a:t>
            </a:r>
            <a:r>
              <a:rPr lang="nl-BE" baseline="0" dirty="0" err="1">
                <a:sym typeface="Wingdings" panose="05000000000000000000" pitchFamily="2" charset="2"/>
              </a:rPr>
              <a:t>session</a:t>
            </a:r>
            <a:r>
              <a:rPr lang="nl-BE" baseline="0" dirty="0">
                <a:sym typeface="Wingdings" panose="05000000000000000000" pitchFamily="2" charset="2"/>
              </a:rPr>
              <a:t> </a:t>
            </a:r>
            <a:r>
              <a:rPr lang="nl-BE" baseline="0" dirty="0" err="1">
                <a:sym typeface="Wingdings" panose="05000000000000000000" pitchFamily="2" charset="2"/>
              </a:rPr>
              <a:t>remove</a:t>
            </a:r>
            <a:r>
              <a:rPr lang="nl-BE" baseline="0" dirty="0">
                <a:sym typeface="Wingdings" panose="05000000000000000000" pitchFamily="2" charset="2"/>
              </a:rPr>
              <a:t> (RDR +) </a:t>
            </a:r>
            <a:r>
              <a:rPr lang="nl-BE" baseline="0" dirty="0" err="1">
                <a:sym typeface="Wingdings" panose="05000000000000000000" pitchFamily="2" charset="2"/>
              </a:rPr>
              <a:t>coming</a:t>
            </a:r>
            <a:r>
              <a:rPr lang="nl-BE" baseline="0" dirty="0">
                <a:sym typeface="Wingdings" panose="05000000000000000000" pitchFamily="2" charset="2"/>
              </a:rPr>
              <a:t>-up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63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</a:t>
            </a:r>
            <a:r>
              <a:rPr lang="en-US" baseline="0" dirty="0"/>
              <a:t> VSC users can use Tier-2 clusters from any site they desire.</a:t>
            </a:r>
          </a:p>
          <a:p>
            <a:r>
              <a:rPr lang="en-US" baseline="0" dirty="0"/>
              <a:t>If you still require more compute resources which does not fit into available Tier-2 limits, you can apply for Tier-1 compute time.</a:t>
            </a:r>
          </a:p>
          <a:p>
            <a:r>
              <a:rPr lang="en-US" baseline="0" dirty="0"/>
              <a:t>Even if Tier-1 level is insufficient, you can apply for Tier-0 level where Belgium is also part of a European consortium.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1918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VSC is a partnership between 5 major universities</a:t>
            </a:r>
            <a:r>
              <a:rPr lang="en-US" baseline="0" dirty="0"/>
              <a:t> and associations in Flanders, namely … and is spread among 4 sites. </a:t>
            </a:r>
            <a:br>
              <a:rPr lang="en-US" baseline="0" dirty="0"/>
            </a:br>
            <a:r>
              <a:rPr lang="en-US" baseline="0" dirty="0"/>
              <a:t>VSC is sponsored by the </a:t>
            </a:r>
            <a:r>
              <a:rPr lang="en-US" baseline="0" dirty="0" err="1"/>
              <a:t>flemish</a:t>
            </a:r>
            <a:r>
              <a:rPr lang="en-US" baseline="0" dirty="0"/>
              <a:t> research organization FWO. The idea is that the academics (scientists, students) and industrial partners in Flanders have an easy access to compute and storage facilities. </a:t>
            </a:r>
            <a:br>
              <a:rPr lang="en-US" baseline="0" dirty="0"/>
            </a:br>
            <a:r>
              <a:rPr lang="en-US" baseline="0" dirty="0"/>
              <a:t>Hence any individual with a single VSC account is eligible to compute on any cluster/site that he/she </a:t>
            </a:r>
            <a:r>
              <a:rPr lang="en-US" baseline="0" dirty="0" err="1"/>
              <a:t>deires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104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</a:t>
            </a:r>
            <a:r>
              <a:rPr lang="en-US" baseline="0" dirty="0"/>
              <a:t> VSC users can use Tier-2 clusters from any site they desire.</a:t>
            </a:r>
          </a:p>
          <a:p>
            <a:r>
              <a:rPr lang="en-US" baseline="0" dirty="0"/>
              <a:t>If you still require more compute resources which does not fit into available Tier-2 limits, you can apply for Tier-1 compute time.</a:t>
            </a:r>
          </a:p>
          <a:p>
            <a:r>
              <a:rPr lang="en-US" baseline="0" dirty="0"/>
              <a:t>Even if Tier-1 level is insufficient, you can apply for Tier-0 level where Belgium is also part of a European consortium.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7260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71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C257C2-8D60-4760-88CB-024AF3EEC641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l-BE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897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C257C2-8D60-4760-88CB-024AF3EEC641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l-BE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595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71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</a:t>
            </a:r>
            <a:r>
              <a:rPr lang="en-US" baseline="0" dirty="0"/>
              <a:t> VSC users can use Tier-2 clusters from any site they desire.</a:t>
            </a:r>
          </a:p>
          <a:p>
            <a:r>
              <a:rPr lang="en-US" baseline="0" dirty="0"/>
              <a:t>If you still require more compute resources which does not fit into available Tier-2 limits, you can apply for Tier-1 compute time.</a:t>
            </a:r>
          </a:p>
          <a:p>
            <a:r>
              <a:rPr lang="en-US" baseline="0" dirty="0"/>
              <a:t>Even if Tier-1 level is insufficient, you can apply for Tier-0 level where Belgium is also part of a European consortium.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2133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2FB45-5863-49D1-8926-D42AE452AB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0583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C6CA9-40EB-D0F4-CB5B-9AA518D6A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17FEA-A83D-F54D-F867-76F81CBFB0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E9056-F778-CC08-909C-CE6B4766A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6B3CF-621C-40BC-B294-03C5D0A4BB4F}" type="datetimeFigureOut">
              <a:rPr lang="nl-BE" smtClean="0"/>
              <a:t>23/09/2024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33F9E-7B6B-C5DC-5215-87A7939D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0ECF8-ABF6-D5D7-DB50-7E94003AE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3CA2-9DFD-4DEB-9BD4-AD91EE0ACBD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447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1CFB8-C18F-2C2E-EE5A-1B8905FE4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E19001-A231-9EC2-ADA6-7DCEA7DAD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4CA92-A32D-B474-1925-5E6A7265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6B3CF-621C-40BC-B294-03C5D0A4BB4F}" type="datetimeFigureOut">
              <a:rPr lang="nl-BE" smtClean="0"/>
              <a:t>23/09/2024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84E7C-1794-69A8-0AE4-ED084C1D0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EDA92-EC04-214F-5DA3-0F55A25D6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3CA2-9DFD-4DEB-9BD4-AD91EE0ACBD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293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4C01F5-C130-9DC9-19D7-0413452E5F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B10BE-3DC3-1A9E-D8B6-86D2A89DCF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DDC78-BB3B-1D5D-47A9-16D0B4FDE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6B3CF-621C-40BC-B294-03C5D0A4BB4F}" type="datetimeFigureOut">
              <a:rPr lang="nl-BE" smtClean="0"/>
              <a:t>23/09/2024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78652-0431-409A-E5AB-3577A32C5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EC552-E739-A9ED-4DB5-526841007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3CA2-9DFD-4DEB-9BD4-AD91EE0ACBD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8307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23-Sep-24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96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131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71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632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A2290-0477-46BB-87A2-28AB474124F3}" type="datetime1">
              <a:rPr lang="nl-BE" smtClean="0"/>
              <a:t>23/09/2024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896533" y="6048000"/>
            <a:ext cx="1248000" cy="288000"/>
          </a:xfrm>
        </p:spPr>
        <p:txBody>
          <a:bodyPr/>
          <a:lstStyle>
            <a:lvl1pPr>
              <a:defRPr sz="1200"/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720000" y="1349999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2554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038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90290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4263068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C038-FD96-5260-AE55-9758B010C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48231-3C9E-3225-C6F6-D4F0289F3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E87C7-2A60-DD05-FD35-C974DFC19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6B3CF-621C-40BC-B294-03C5D0A4BB4F}" type="datetimeFigureOut">
              <a:rPr lang="nl-BE" smtClean="0"/>
              <a:t>23/09/2024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E659E-C0FB-5281-117E-1ADBB0EA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9ECDC-678C-EFEC-37C5-337236E5C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3CA2-9DFD-4DEB-9BD4-AD91EE0ACBD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15634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8700" y="685800"/>
            <a:ext cx="5067300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93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308F9-6F75-8930-F02F-6A32E4F14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6FDB9-BB0F-51D5-4968-50D924B34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6D22C-DBB2-1D30-8F2C-4EFF43F9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6B3CF-621C-40BC-B294-03C5D0A4BB4F}" type="datetimeFigureOut">
              <a:rPr lang="nl-BE" smtClean="0"/>
              <a:t>23/09/2024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3DB91-76C4-57E8-3CC0-32A6D6469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D5578-512D-168F-B2B4-857E8ADDC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3CA2-9DFD-4DEB-9BD4-AD91EE0ACBD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9231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64BD7-6E15-DA78-13C2-8A3651DA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CACC7-1DC4-75C4-70C6-F02499961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6642B-A377-B5BD-21CF-533A294E4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CEBEA-1108-6914-F79B-1B848B4FE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6B3CF-621C-40BC-B294-03C5D0A4BB4F}" type="datetimeFigureOut">
              <a:rPr lang="nl-BE" smtClean="0"/>
              <a:t>23/09/2024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90911-DAB8-2C2D-29C3-3ACA2F58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64549-3778-0040-1182-685EBBB1C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3CA2-9DFD-4DEB-9BD4-AD91EE0ACBD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305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D925-DD86-BD1B-DC9E-DE1D352BB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2ABC1-C4B9-8F77-ADBE-8BDFBFE52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D0F8C-2591-9593-6108-3DAD8EC94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E51482-43AD-6CAE-0634-0F3D8567F6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C43B10-4EF9-DA07-09EC-ED4FAD4F74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E6FA8-A79E-7293-B00E-05D06F0F6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6B3CF-621C-40BC-B294-03C5D0A4BB4F}" type="datetimeFigureOut">
              <a:rPr lang="nl-BE" smtClean="0"/>
              <a:t>23/09/2024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696A21-98BB-685B-F8C5-66DCBF69C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0D3C99-46FB-B111-B2F6-C682EB83C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3CA2-9DFD-4DEB-9BD4-AD91EE0ACBD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42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5A7D9-7EB1-1F61-9DDE-5D2CCBC7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D20E1-BC94-35D0-26CB-ADE708AA0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6B3CF-621C-40BC-B294-03C5D0A4BB4F}" type="datetimeFigureOut">
              <a:rPr lang="nl-BE" smtClean="0"/>
              <a:t>23/09/2024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BB2DA0-4FD0-0FB1-5D6D-3F4136F60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884A9C-E4F6-D983-775D-B5595D38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3CA2-9DFD-4DEB-9BD4-AD91EE0ACBD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848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81D121-86BF-3352-EE57-B69A0EC6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6B3CF-621C-40BC-B294-03C5D0A4BB4F}" type="datetimeFigureOut">
              <a:rPr lang="nl-BE" smtClean="0"/>
              <a:t>23/09/2024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C79B90-2CDF-C20F-E672-638C7A9AA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BC31E-A6B0-3827-83EC-63F21EA69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3CA2-9DFD-4DEB-9BD4-AD91EE0ACBD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1932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A1535-3889-14D9-9665-C96B5C8F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F7435-48D0-13ED-8CDD-E31231197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D0E87-5D5D-B43C-3C74-415C5D289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1504F-F516-5056-F36C-7FC648C30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6B3CF-621C-40BC-B294-03C5D0A4BB4F}" type="datetimeFigureOut">
              <a:rPr lang="nl-BE" smtClean="0"/>
              <a:t>23/09/2024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29A336-B4B5-779B-96ED-6E4D60633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BDDCF-8B2A-C469-353D-DC9E51BF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3CA2-9DFD-4DEB-9BD4-AD91EE0ACBD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9794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D671-3589-A82B-F11E-CE598B54F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1CA7F5-DB8B-144F-0D74-FF6AE4C2D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2283D-683E-0ECB-E473-45BCAB4CA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718EA-F455-69CB-FD23-1644FE4F0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6B3CF-621C-40BC-B294-03C5D0A4BB4F}" type="datetimeFigureOut">
              <a:rPr lang="nl-BE" smtClean="0"/>
              <a:t>23/09/2024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89E39-B96E-C177-DDEE-2CD976935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69DF47-2F34-B5CD-66A3-7A4B721D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3CA2-9DFD-4DEB-9BD4-AD91EE0ACBD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1293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A9C6B1-5E54-3384-D212-B2D3A4486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38BE8-64EF-1B45-4AE5-DD7AC5DD5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A974E-1A6C-96C6-89AF-D894B679B3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6B3CF-621C-40BC-B294-03C5D0A4BB4F}" type="datetimeFigureOut">
              <a:rPr lang="nl-BE" smtClean="0"/>
              <a:t>23/09/2024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76895-8FAF-47F7-79F5-981F6ABED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5A840-46B1-49A3-AF58-B7C306D87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73CA2-9DFD-4DEB-9BD4-AD91EE0ACBD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2360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9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40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jpe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jpeg"/><Relationship Id="rId18" Type="http://schemas.openxmlformats.org/officeDocument/2006/relationships/image" Target="../media/image40.pn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8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jpeg"/><Relationship Id="rId15" Type="http://schemas.openxmlformats.org/officeDocument/2006/relationships/image" Target="../media/image37.jpe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Relationship Id="rId14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740" y="2393635"/>
            <a:ext cx="10572520" cy="1013112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4E5865"/>
                </a:solidFill>
              </a:rPr>
              <a:t>Vlaams</a:t>
            </a:r>
            <a:r>
              <a:rPr lang="en-US" dirty="0">
                <a:solidFill>
                  <a:srgbClr val="4E5865"/>
                </a:solidFill>
              </a:rPr>
              <a:t> Supercomputer Centrum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80693D-954B-42FB-8788-F8B384E06BD8}"/>
              </a:ext>
            </a:extLst>
          </p:cNvPr>
          <p:cNvSpPr/>
          <p:nvPr/>
        </p:nvSpPr>
        <p:spPr>
          <a:xfrm>
            <a:off x="478130" y="4599101"/>
            <a:ext cx="21818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2800" dirty="0">
                <a:solidFill>
                  <a:srgbClr val="4E5865"/>
                </a:solidFill>
                <a:latin typeface="+mj-lt"/>
              </a:rPr>
              <a:t>vscentrum.be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C79247-DC37-FCEE-227C-766B664EDDC9}"/>
              </a:ext>
            </a:extLst>
          </p:cNvPr>
          <p:cNvSpPr txBox="1">
            <a:spLocks/>
          </p:cNvSpPr>
          <p:nvPr/>
        </p:nvSpPr>
        <p:spPr>
          <a:xfrm>
            <a:off x="809740" y="3406747"/>
            <a:ext cx="10572520" cy="1013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4E5865"/>
                </a:solidFill>
              </a:rPr>
              <a:t>Current Trends in Long Read Sequencing and Bioinformatics Analysis</a:t>
            </a:r>
          </a:p>
          <a:p>
            <a:pPr algn="r"/>
            <a:r>
              <a:rPr lang="en-US" sz="2000" dirty="0">
                <a:solidFill>
                  <a:srgbClr val="4E5865"/>
                </a:solidFill>
              </a:rPr>
              <a:t>October, 3rd, 2024</a:t>
            </a:r>
          </a:p>
        </p:txBody>
      </p:sp>
    </p:spTree>
    <p:extLst>
      <p:ext uri="{BB962C8B-B14F-4D97-AF65-F5344CB8AC3E}">
        <p14:creationId xmlns:p14="http://schemas.microsoft.com/office/powerpoint/2010/main" val="39742382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912448-FEEC-49E8-9588-2DF1F90D57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4F5FC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3431E19-7EE8-BAAE-5291-308968D54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81" y="56648"/>
            <a:ext cx="10515600" cy="953233"/>
          </a:xfrm>
        </p:spPr>
        <p:txBody>
          <a:bodyPr/>
          <a:lstStyle/>
          <a:p>
            <a:r>
              <a:rPr lang="en-US" dirty="0">
                <a:solidFill>
                  <a:srgbClr val="4E5865"/>
                </a:solidFill>
                <a:ea typeface="新細明體" panose="02020500000000000000" pitchFamily="18" charset="-120"/>
              </a:rPr>
              <a:t>Data centralization</a:t>
            </a:r>
            <a:endParaRPr lang="nl-BE" dirty="0">
              <a:solidFill>
                <a:srgbClr val="4E5865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146628-AF3E-0587-0B8D-ADBC8D1EFAB4}"/>
              </a:ext>
            </a:extLst>
          </p:cNvPr>
          <p:cNvSpPr/>
          <p:nvPr/>
        </p:nvSpPr>
        <p:spPr>
          <a:xfrm>
            <a:off x="7110745" y="1693484"/>
            <a:ext cx="24361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53A42"/>
                </a:solidFill>
                <a:effectLst/>
                <a:uLnTx/>
                <a:uFillTx/>
                <a:latin typeface="FlandersArtSans-Bold"/>
                <a:ea typeface="Open Sans Extrabold" panose="020B0906030804020204" pitchFamily="34" charset="0"/>
                <a:cs typeface="Open Sans Extrabold" panose="020B0906030804020204" pitchFamily="34" charset="0"/>
              </a:rPr>
              <a:t>Tier-2 Compute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353A42"/>
              </a:solidFill>
              <a:effectLst/>
              <a:uLnTx/>
              <a:uFillTx/>
              <a:latin typeface="FlandersArtSans-Bold"/>
              <a:ea typeface="+mn-ea"/>
              <a:cs typeface="+mn-cs"/>
            </a:endParaRPr>
          </a:p>
        </p:txBody>
      </p:sp>
      <p:pic>
        <p:nvPicPr>
          <p:cNvPr id="4" name="Graphic 3" descr="Transfer with solid fill">
            <a:extLst>
              <a:ext uri="{FF2B5EF4-FFF2-40B4-BE49-F238E27FC236}">
                <a16:creationId xmlns:a16="http://schemas.microsoft.com/office/drawing/2014/main" id="{B82FDEA3-7D19-55F3-A439-579CAA179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5434987" y="2199018"/>
            <a:ext cx="494586" cy="44820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EA0379-7F21-11DD-02B3-0DE32D59BC17}"/>
              </a:ext>
            </a:extLst>
          </p:cNvPr>
          <p:cNvCxnSpPr>
            <a:cxnSpLocks/>
          </p:cNvCxnSpPr>
          <p:nvPr/>
        </p:nvCxnSpPr>
        <p:spPr>
          <a:xfrm>
            <a:off x="-60169" y="4757128"/>
            <a:ext cx="418609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F65D81-31DF-9489-FE1F-A4EB11CDF855}"/>
              </a:ext>
            </a:extLst>
          </p:cNvPr>
          <p:cNvCxnSpPr>
            <a:cxnSpLocks/>
          </p:cNvCxnSpPr>
          <p:nvPr/>
        </p:nvCxnSpPr>
        <p:spPr>
          <a:xfrm>
            <a:off x="7285078" y="4672159"/>
            <a:ext cx="457245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DF1F78-825E-45A3-A3F1-BF0D587A69F8}"/>
              </a:ext>
            </a:extLst>
          </p:cNvPr>
          <p:cNvSpPr txBox="1"/>
          <p:nvPr/>
        </p:nvSpPr>
        <p:spPr>
          <a:xfrm>
            <a:off x="9356292" y="3996425"/>
            <a:ext cx="2419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DB6C3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Active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6465C8-A234-9FB2-655E-5D8D67066C7C}"/>
              </a:ext>
            </a:extLst>
          </p:cNvPr>
          <p:cNvSpPr txBox="1"/>
          <p:nvPr/>
        </p:nvSpPr>
        <p:spPr>
          <a:xfrm>
            <a:off x="8553704" y="4812528"/>
            <a:ext cx="3270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23514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Inactive data</a:t>
            </a:r>
          </a:p>
        </p:txBody>
      </p:sp>
      <p:pic>
        <p:nvPicPr>
          <p:cNvPr id="11" name="Graphic 10" descr="Transfer with solid fill">
            <a:extLst>
              <a:ext uri="{FF2B5EF4-FFF2-40B4-BE49-F238E27FC236}">
                <a16:creationId xmlns:a16="http://schemas.microsoft.com/office/drawing/2014/main" id="{240A63BC-0C21-9652-8709-16723F04C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756596">
            <a:off x="6776866" y="3322261"/>
            <a:ext cx="494586" cy="4482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7EAD11B-9799-AA2F-36BB-77F07D3E5733}"/>
              </a:ext>
            </a:extLst>
          </p:cNvPr>
          <p:cNvSpPr/>
          <p:nvPr/>
        </p:nvSpPr>
        <p:spPr>
          <a:xfrm>
            <a:off x="1720587" y="1706558"/>
            <a:ext cx="24361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53A42"/>
                </a:solidFill>
                <a:effectLst/>
                <a:uLnTx/>
                <a:uFillTx/>
                <a:latin typeface="FlandersArtSans-Bold"/>
                <a:ea typeface="Open Sans Extrabold" panose="020B0906030804020204" pitchFamily="34" charset="0"/>
                <a:cs typeface="Open Sans Extrabold" panose="020B0906030804020204" pitchFamily="34" charset="0"/>
              </a:rPr>
              <a:t>Tier-1 Compute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353A42"/>
              </a:solidFill>
              <a:effectLst/>
              <a:uLnTx/>
              <a:uFillTx/>
              <a:latin typeface="FlandersArtSans-Bold"/>
              <a:ea typeface="+mn-ea"/>
              <a:cs typeface="+mn-cs"/>
            </a:endParaRPr>
          </a:p>
        </p:txBody>
      </p:sp>
      <p:pic>
        <p:nvPicPr>
          <p:cNvPr id="13" name="Picture 12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D3F428F8-3A35-49DB-BCD3-D0D42C0FA5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314" y="1307314"/>
            <a:ext cx="1234631" cy="8255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Graphic 13" descr="Transfer with solid fill">
            <a:extLst>
              <a:ext uri="{FF2B5EF4-FFF2-40B4-BE49-F238E27FC236}">
                <a16:creationId xmlns:a16="http://schemas.microsoft.com/office/drawing/2014/main" id="{EF17E7BF-6571-C244-F26A-7694FBAA5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422889">
            <a:off x="4036871" y="3265366"/>
            <a:ext cx="494586" cy="4482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83DAA4-AD31-F701-D510-43D9F8BBCA97}"/>
              </a:ext>
            </a:extLst>
          </p:cNvPr>
          <p:cNvSpPr txBox="1"/>
          <p:nvPr/>
        </p:nvSpPr>
        <p:spPr>
          <a:xfrm>
            <a:off x="587415" y="5070854"/>
            <a:ext cx="3270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B6C30">
                    <a:lumMod val="50000"/>
                  </a:srgbClr>
                </a:solidFill>
                <a:effectLst/>
                <a:uLnTx/>
                <a:uFillTx/>
                <a:latin typeface="FlandersArtSans-Bold"/>
                <a:ea typeface="+mn-ea"/>
                <a:cs typeface="+mn-cs"/>
              </a:rPr>
              <a:t>Regional / domain specific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B6C30">
                    <a:lumMod val="50000"/>
                  </a:srgbClr>
                </a:solidFill>
                <a:effectLst/>
                <a:uLnTx/>
                <a:uFillTx/>
                <a:latin typeface="FlandersArtSans-Bold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B6C30">
                    <a:lumMod val="50000"/>
                  </a:srgbClr>
                </a:solidFill>
                <a:effectLst/>
                <a:uLnTx/>
                <a:uFillTx/>
                <a:latin typeface="FlandersArtSans-Bold"/>
                <a:ea typeface="+mn-ea"/>
                <a:cs typeface="+mn-cs"/>
              </a:rPr>
              <a:t>repositories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08461D6B-BB3F-1DA5-FA39-7563238FB2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970" y="5101936"/>
            <a:ext cx="548640" cy="548640"/>
          </a:xfrm>
          <a:prstGeom prst="rect">
            <a:avLst/>
          </a:prstGeom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F73CBD61-3BCA-D820-88AE-40614C6118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938" y="5101936"/>
            <a:ext cx="548640" cy="548640"/>
          </a:xfrm>
          <a:prstGeom prst="rect">
            <a:avLst/>
          </a:prstGeom>
        </p:spPr>
      </p:pic>
      <p:sp>
        <p:nvSpPr>
          <p:cNvPr id="18" name="TextBox 31">
            <a:extLst>
              <a:ext uri="{FF2B5EF4-FFF2-40B4-BE49-F238E27FC236}">
                <a16:creationId xmlns:a16="http://schemas.microsoft.com/office/drawing/2014/main" id="{37395719-7D59-60FB-3777-8765E492EF69}"/>
              </a:ext>
            </a:extLst>
          </p:cNvPr>
          <p:cNvSpPr txBox="1"/>
          <p:nvPr/>
        </p:nvSpPr>
        <p:spPr>
          <a:xfrm>
            <a:off x="7285078" y="5025053"/>
            <a:ext cx="2326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B6C30">
                    <a:lumMod val="50000"/>
                  </a:srgbClr>
                </a:solidFill>
                <a:effectLst/>
                <a:uLnTx/>
                <a:uFillTx/>
                <a:latin typeface="FlandersArtSans-Bold"/>
                <a:ea typeface="+mn-ea"/>
                <a:cs typeface="+mn-cs"/>
              </a:rPr>
              <a:t>Institutional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B6C30">
                    <a:lumMod val="50000"/>
                  </a:srgbClr>
                </a:solidFill>
                <a:effectLst/>
                <a:uLnTx/>
                <a:uFillTx/>
                <a:latin typeface="FlandersArtSans-Bold"/>
                <a:ea typeface="+mn-ea"/>
                <a:cs typeface="+mn-cs"/>
              </a:rPr>
              <a:t>repositories</a:t>
            </a:r>
          </a:p>
        </p:txBody>
      </p:sp>
      <p:pic>
        <p:nvPicPr>
          <p:cNvPr id="19" name="Graphic 18" descr="Transfer with solid fill">
            <a:extLst>
              <a:ext uri="{FF2B5EF4-FFF2-40B4-BE49-F238E27FC236}">
                <a16:creationId xmlns:a16="http://schemas.microsoft.com/office/drawing/2014/main" id="{D8B0C170-C9BD-CDA7-7D7B-F492BFFA3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777474">
            <a:off x="6480374" y="4534341"/>
            <a:ext cx="494586" cy="448201"/>
          </a:xfrm>
          <a:prstGeom prst="rect">
            <a:avLst/>
          </a:prstGeom>
        </p:spPr>
      </p:pic>
      <p:pic>
        <p:nvPicPr>
          <p:cNvPr id="20" name="Graphic 19" descr="Transfer with solid fill">
            <a:extLst>
              <a:ext uri="{FF2B5EF4-FFF2-40B4-BE49-F238E27FC236}">
                <a16:creationId xmlns:a16="http://schemas.microsoft.com/office/drawing/2014/main" id="{55CC2D8F-6B25-0B37-CD0A-856E8E079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687068">
            <a:off x="4348520" y="4544134"/>
            <a:ext cx="494586" cy="448201"/>
          </a:xfrm>
          <a:prstGeom prst="rect">
            <a:avLst/>
          </a:prstGeom>
        </p:spPr>
      </p:pic>
      <p:pic>
        <p:nvPicPr>
          <p:cNvPr id="21" name="Graphic 20" descr="Laptop with solid fill">
            <a:extLst>
              <a:ext uri="{FF2B5EF4-FFF2-40B4-BE49-F238E27FC236}">
                <a16:creationId xmlns:a16="http://schemas.microsoft.com/office/drawing/2014/main" id="{52E8F9AB-6312-EBD6-2A7C-269ED41933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93669" y="2907792"/>
            <a:ext cx="828000" cy="82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F300735-136F-4B5A-C53D-E37504B49AD2}"/>
              </a:ext>
            </a:extLst>
          </p:cNvPr>
          <p:cNvSpPr/>
          <p:nvPr/>
        </p:nvSpPr>
        <p:spPr>
          <a:xfrm>
            <a:off x="8144189" y="3059823"/>
            <a:ext cx="2816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53A42"/>
                </a:solidFill>
                <a:effectLst/>
                <a:uLnTx/>
                <a:uFillTx/>
                <a:latin typeface="FlandersArtSans-Bold"/>
                <a:ea typeface="Open Sans Extrabold" panose="020B0906030804020204" pitchFamily="34" charset="0"/>
                <a:cs typeface="Open Sans Extrabold" panose="020B0906030804020204" pitchFamily="34" charset="0"/>
              </a:rPr>
              <a:t>Laptops/desktops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353A42"/>
              </a:solidFill>
              <a:effectLst/>
              <a:uLnTx/>
              <a:uFillTx/>
              <a:latin typeface="FlandersArtSans-Bold"/>
              <a:ea typeface="+mn-ea"/>
              <a:cs typeface="+mn-cs"/>
            </a:endParaRPr>
          </a:p>
        </p:txBody>
      </p:sp>
      <p:pic>
        <p:nvPicPr>
          <p:cNvPr id="23" name="Graphic 22" descr="Microscope with solid fill">
            <a:extLst>
              <a:ext uri="{FF2B5EF4-FFF2-40B4-BE49-F238E27FC236}">
                <a16:creationId xmlns:a16="http://schemas.microsoft.com/office/drawing/2014/main" id="{CB6788E2-C6AC-BD81-E36C-A64BCE732D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24692" y="2888157"/>
            <a:ext cx="720000" cy="720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661883E-3F50-1954-AFAA-45B78F53B96D}"/>
              </a:ext>
            </a:extLst>
          </p:cNvPr>
          <p:cNvSpPr/>
          <p:nvPr/>
        </p:nvSpPr>
        <p:spPr>
          <a:xfrm>
            <a:off x="1493427" y="3056722"/>
            <a:ext cx="1946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53A42"/>
                </a:solidFill>
                <a:effectLst/>
                <a:uLnTx/>
                <a:uFillTx/>
                <a:latin typeface="FlandersArtSans-Bold"/>
                <a:ea typeface="Open Sans Extrabold" panose="020B0906030804020204" pitchFamily="34" charset="0"/>
                <a:cs typeface="Open Sans Extrabold" panose="020B0906030804020204" pitchFamily="34" charset="0"/>
              </a:rPr>
              <a:t>Instruments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353A42"/>
              </a:solidFill>
              <a:effectLst/>
              <a:uLnTx/>
              <a:uFillTx/>
              <a:latin typeface="FlandersArtSans-Bold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3CFC3F6-69C2-1A37-60F0-39F4DF45F185}"/>
              </a:ext>
            </a:extLst>
          </p:cNvPr>
          <p:cNvSpPr/>
          <p:nvPr/>
        </p:nvSpPr>
        <p:spPr>
          <a:xfrm>
            <a:off x="4688005" y="2832528"/>
            <a:ext cx="1980000" cy="198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4F5FC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1F38BD-87E6-186C-7A83-01E773BCF26B}"/>
              </a:ext>
            </a:extLst>
          </p:cNvPr>
          <p:cNvSpPr txBox="1"/>
          <p:nvPr/>
        </p:nvSpPr>
        <p:spPr>
          <a:xfrm>
            <a:off x="4770217" y="3207996"/>
            <a:ext cx="1848528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DB6D32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Tier-1 Data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E1C93121-DEF7-8E6F-212A-C72B213221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74810" y="3763222"/>
            <a:ext cx="1646075" cy="662913"/>
          </a:xfrm>
          <a:prstGeom prst="rect">
            <a:avLst/>
          </a:prstGeom>
        </p:spPr>
      </p:pic>
      <p:pic>
        <p:nvPicPr>
          <p:cNvPr id="25" name="Afbeelding 29">
            <a:extLst>
              <a:ext uri="{FF2B5EF4-FFF2-40B4-BE49-F238E27FC236}">
                <a16:creationId xmlns:a16="http://schemas.microsoft.com/office/drawing/2014/main" id="{FAA9BAB2-D321-85CE-1FED-6117CF44B1C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6" r="23526"/>
          <a:stretch/>
        </p:blipFill>
        <p:spPr>
          <a:xfrm>
            <a:off x="4156703" y="1301402"/>
            <a:ext cx="1448409" cy="832835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9DE2F5C-E5B5-3C14-BFF8-CE7AD4FB88DC}"/>
              </a:ext>
            </a:extLst>
          </p:cNvPr>
          <p:cNvSpPr/>
          <p:nvPr/>
        </p:nvSpPr>
        <p:spPr>
          <a:xfrm>
            <a:off x="9251098" y="123565"/>
            <a:ext cx="2816797" cy="2215979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accent1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2400" b="1" dirty="0" err="1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ManGO</a:t>
            </a:r>
            <a:endParaRPr lang="nl-BE" sz="2400" b="1" dirty="0">
              <a:solidFill>
                <a:schemeClr val="tx1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dirty="0" err="1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BioInf</a:t>
            </a:r>
            <a:r>
              <a:rPr lang="nl-BE" sz="2400" dirty="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 1.35PB</a:t>
            </a:r>
            <a:endParaRPr lang="en-US" sz="2400" dirty="0">
              <a:solidFill>
                <a:schemeClr val="tx1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nl-BE" sz="2400" b="1" dirty="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Tier-1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27PB </a:t>
            </a:r>
            <a:r>
              <a:rPr lang="nl-BE" sz="2400" dirty="0" err="1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total</a:t>
            </a:r>
            <a:endParaRPr lang="nl-BE" sz="2400" dirty="0">
              <a:solidFill>
                <a:schemeClr val="tx1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Double copy </a:t>
            </a:r>
            <a:r>
              <a:rPr lang="nl-BE" sz="2400" dirty="0" err="1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two</a:t>
            </a:r>
            <a:r>
              <a:rPr lang="nl-BE" sz="2400" dirty="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 data centers</a:t>
            </a:r>
          </a:p>
        </p:txBody>
      </p:sp>
    </p:spTree>
    <p:extLst>
      <p:ext uri="{BB962C8B-B14F-4D97-AF65-F5344CB8AC3E}">
        <p14:creationId xmlns:p14="http://schemas.microsoft.com/office/powerpoint/2010/main" val="260980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AA820D-39E8-FD93-2BF8-5A539C251EF3}"/>
              </a:ext>
            </a:extLst>
          </p:cNvPr>
          <p:cNvSpPr/>
          <p:nvPr/>
        </p:nvSpPr>
        <p:spPr>
          <a:xfrm>
            <a:off x="166255" y="2577995"/>
            <a:ext cx="11821306" cy="628257"/>
          </a:xfrm>
          <a:prstGeom prst="roundRect">
            <a:avLst>
              <a:gd name="adj" fmla="val 8485"/>
            </a:avLst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13EC51E-0808-3394-4A8E-7CEE7C681645}"/>
              </a:ext>
            </a:extLst>
          </p:cNvPr>
          <p:cNvSpPr/>
          <p:nvPr/>
        </p:nvSpPr>
        <p:spPr>
          <a:xfrm>
            <a:off x="492870" y="2000502"/>
            <a:ext cx="4692092" cy="1513363"/>
          </a:xfrm>
          <a:prstGeom prst="roundRect">
            <a:avLst>
              <a:gd name="adj" fmla="val 5048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5024D57-C51F-A609-03F7-4BE16560BFE1}"/>
              </a:ext>
            </a:extLst>
          </p:cNvPr>
          <p:cNvSpPr/>
          <p:nvPr/>
        </p:nvSpPr>
        <p:spPr>
          <a:xfrm>
            <a:off x="5573566" y="2000502"/>
            <a:ext cx="2772000" cy="1513363"/>
          </a:xfrm>
          <a:prstGeom prst="roundRect">
            <a:avLst>
              <a:gd name="adj" fmla="val 5048"/>
            </a:avLst>
          </a:prstGeom>
          <a:solidFill>
            <a:schemeClr val="tx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862A4C-0BC0-E902-5B88-D935D4557BB7}"/>
              </a:ext>
            </a:extLst>
          </p:cNvPr>
          <p:cNvSpPr/>
          <p:nvPr/>
        </p:nvSpPr>
        <p:spPr>
          <a:xfrm>
            <a:off x="8785587" y="1996868"/>
            <a:ext cx="2723373" cy="1516996"/>
          </a:xfrm>
          <a:prstGeom prst="roundRect">
            <a:avLst>
              <a:gd name="adj" fmla="val 5048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6CA04-1391-4305-467E-19BF795436EC}"/>
              </a:ext>
            </a:extLst>
          </p:cNvPr>
          <p:cNvSpPr txBox="1"/>
          <p:nvPr/>
        </p:nvSpPr>
        <p:spPr>
          <a:xfrm>
            <a:off x="5941410" y="2047628"/>
            <a:ext cx="1989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7"/>
            <a:r>
              <a:rPr lang="nl-BE" sz="2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PUBLISHED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36C5BC-2E3A-777A-6AF6-7C74F2087F2E}"/>
              </a:ext>
            </a:extLst>
          </p:cNvPr>
          <p:cNvSpPr txBox="1"/>
          <p:nvPr/>
        </p:nvSpPr>
        <p:spPr>
          <a:xfrm>
            <a:off x="1827502" y="2022068"/>
            <a:ext cx="1912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7"/>
            <a:r>
              <a:rPr lang="nl-BE" sz="2000" b="1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ACTIVE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7CC1E4-8CB4-18E1-1E96-B1C302319225}"/>
              </a:ext>
            </a:extLst>
          </p:cNvPr>
          <p:cNvSpPr txBox="1"/>
          <p:nvPr/>
        </p:nvSpPr>
        <p:spPr>
          <a:xfrm>
            <a:off x="9100461" y="2024578"/>
            <a:ext cx="1989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7"/>
            <a:r>
              <a:rPr lang="nl-BE" sz="2000" b="1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LONG TERM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66D79-FD75-CE9D-A5A3-038A1FE7441C}"/>
              </a:ext>
            </a:extLst>
          </p:cNvPr>
          <p:cNvSpPr>
            <a:spLocks noChangeAspect="1"/>
          </p:cNvSpPr>
          <p:nvPr/>
        </p:nvSpPr>
        <p:spPr>
          <a:xfrm>
            <a:off x="669184" y="2495312"/>
            <a:ext cx="1061831" cy="900000"/>
          </a:xfrm>
          <a:prstGeom prst="roundRect">
            <a:avLst/>
          </a:prstGeom>
          <a:solidFill>
            <a:sysClr val="window" lastClr="FFFFFF"/>
          </a:solidFill>
          <a:ln w="28575" cap="flat" cmpd="sng" algn="ctr">
            <a:solidFill>
              <a:srgbClr val="5B9BD5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ndara" panose="020E0502030303020204" pitchFamily="34" charset="0"/>
              </a:rPr>
              <a:t>Data</a:t>
            </a:r>
          </a:p>
          <a:p>
            <a:pPr marL="0" marR="0" lvl="0" indent="0" algn="ctr" defTabSz="91435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002060"/>
                </a:solidFill>
                <a:latin typeface="Candara" panose="020E0502030303020204" pitchFamily="34" charset="0"/>
              </a:rPr>
              <a:t>collection</a:t>
            </a:r>
            <a:endParaRPr kumimoji="0" lang="en-US" sz="140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ndara" panose="020E0502030303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D0ED64C-AD96-2484-5C8D-AA08A4389FF4}"/>
              </a:ext>
            </a:extLst>
          </p:cNvPr>
          <p:cNvSpPr>
            <a:spLocks noChangeAspect="1"/>
          </p:cNvSpPr>
          <p:nvPr/>
        </p:nvSpPr>
        <p:spPr>
          <a:xfrm>
            <a:off x="1726416" y="2495312"/>
            <a:ext cx="1061832" cy="900000"/>
          </a:xfrm>
          <a:prstGeom prst="roundRect">
            <a:avLst/>
          </a:prstGeom>
          <a:solidFill>
            <a:sysClr val="window" lastClr="FFFFFF"/>
          </a:solidFill>
          <a:ln w="28575" cap="flat" cmpd="sng" algn="ctr">
            <a:solidFill>
              <a:srgbClr val="5B9BD5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ndara" panose="020E0502030303020204" pitchFamily="34" charset="0"/>
              </a:rPr>
              <a:t>Data</a:t>
            </a:r>
          </a:p>
          <a:p>
            <a:pPr marL="0" marR="0" lvl="0" indent="0" algn="ctr" defTabSz="91435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ndara" panose="020E0502030303020204" pitchFamily="34" charset="0"/>
              </a:rPr>
              <a:t>storage</a:t>
            </a:r>
            <a:endParaRPr kumimoji="0" lang="en-US" sz="140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887B1E-1AC6-D830-14DD-BF8C8E300103}"/>
              </a:ext>
            </a:extLst>
          </p:cNvPr>
          <p:cNvSpPr>
            <a:spLocks noChangeAspect="1"/>
          </p:cNvSpPr>
          <p:nvPr/>
        </p:nvSpPr>
        <p:spPr>
          <a:xfrm>
            <a:off x="2783646" y="2495312"/>
            <a:ext cx="1101555" cy="900000"/>
          </a:xfrm>
          <a:prstGeom prst="roundRect">
            <a:avLst/>
          </a:prstGeom>
          <a:solidFill>
            <a:sysClr val="window" lastClr="FFFFFF"/>
          </a:solidFill>
          <a:ln w="28575" cap="flat" cmpd="sng" algn="ctr">
            <a:solidFill>
              <a:srgbClr val="5B9BD5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ndara" panose="020E0502030303020204" pitchFamily="34" charset="0"/>
              </a:rPr>
              <a:t>Metadata attribution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38A03CF-1C23-81A1-50C0-C211C2950328}"/>
              </a:ext>
            </a:extLst>
          </p:cNvPr>
          <p:cNvSpPr>
            <a:spLocks noChangeAspect="1"/>
          </p:cNvSpPr>
          <p:nvPr/>
        </p:nvSpPr>
        <p:spPr>
          <a:xfrm>
            <a:off x="3885480" y="2495312"/>
            <a:ext cx="1161911" cy="900000"/>
          </a:xfrm>
          <a:prstGeom prst="roundRect">
            <a:avLst/>
          </a:prstGeom>
          <a:solidFill>
            <a:sysClr val="window" lastClr="FFFFFF"/>
          </a:solidFill>
          <a:ln w="28575" cap="flat" cmpd="sng" algn="ctr">
            <a:solidFill>
              <a:srgbClr val="5B9BD5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ndara" panose="020E0502030303020204" pitchFamily="34" charset="0"/>
              </a:rPr>
              <a:t>Data processing</a:t>
            </a:r>
            <a:endParaRPr kumimoji="0" lang="en-US" sz="140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17D0876-2CA0-97E5-8F14-92E2563C9CA1}"/>
              </a:ext>
            </a:extLst>
          </p:cNvPr>
          <p:cNvSpPr>
            <a:spLocks noChangeAspect="1"/>
          </p:cNvSpPr>
          <p:nvPr/>
        </p:nvSpPr>
        <p:spPr>
          <a:xfrm>
            <a:off x="5724950" y="2495312"/>
            <a:ext cx="1237297" cy="900000"/>
          </a:xfrm>
          <a:prstGeom prst="roundRect">
            <a:avLst/>
          </a:prstGeom>
          <a:solidFill>
            <a:sysClr val="window" lastClr="FFFFFF"/>
          </a:solidFill>
          <a:ln w="28575" cap="flat" cmpd="sng" algn="ctr">
            <a:solidFill>
              <a:srgbClr val="5B9BD5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ndara" panose="020E0502030303020204" pitchFamily="34" charset="0"/>
              </a:rPr>
              <a:t>Data</a:t>
            </a:r>
          </a:p>
          <a:p>
            <a:pPr marL="0" marR="0" lvl="0" indent="0" algn="ctr" defTabSz="91435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ndara" panose="020E0502030303020204" pitchFamily="34" charset="0"/>
              </a:rPr>
              <a:t>publishing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C9936D3-29CE-3056-404B-55D7155B2ED7}"/>
              </a:ext>
            </a:extLst>
          </p:cNvPr>
          <p:cNvSpPr>
            <a:spLocks noChangeAspect="1"/>
          </p:cNvSpPr>
          <p:nvPr/>
        </p:nvSpPr>
        <p:spPr>
          <a:xfrm>
            <a:off x="6959384" y="2495312"/>
            <a:ext cx="1237297" cy="900000"/>
          </a:xfrm>
          <a:prstGeom prst="roundRect">
            <a:avLst/>
          </a:prstGeom>
          <a:solidFill>
            <a:sysClr val="window" lastClr="FFFFFF"/>
          </a:solidFill>
          <a:ln w="28575" cap="flat" cmpd="sng" algn="ctr">
            <a:solidFill>
              <a:srgbClr val="5B9BD5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ndara" panose="020E0502030303020204" pitchFamily="34" charset="0"/>
              </a:rPr>
              <a:t>Metadata</a:t>
            </a:r>
          </a:p>
          <a:p>
            <a:pPr marL="0" marR="0" lvl="0" indent="0" algn="ctr" defTabSz="91435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ndara" panose="020E0502030303020204" pitchFamily="34" charset="0"/>
              </a:rPr>
              <a:t>publishing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2C4A95C-27AC-72FA-CE4F-C9E4E940B084}"/>
              </a:ext>
            </a:extLst>
          </p:cNvPr>
          <p:cNvSpPr>
            <a:spLocks noChangeAspect="1"/>
          </p:cNvSpPr>
          <p:nvPr/>
        </p:nvSpPr>
        <p:spPr>
          <a:xfrm>
            <a:off x="8889339" y="2495314"/>
            <a:ext cx="1237297" cy="900000"/>
          </a:xfrm>
          <a:prstGeom prst="roundRect">
            <a:avLst/>
          </a:prstGeom>
          <a:solidFill>
            <a:sysClr val="window" lastClr="FFFFFF"/>
          </a:solidFill>
          <a:ln w="28575" cap="flat" cmpd="sng" algn="ctr">
            <a:solidFill>
              <a:srgbClr val="5B9BD5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ndara" panose="020E0502030303020204" pitchFamily="34" charset="0"/>
              </a:rPr>
              <a:t>Data</a:t>
            </a:r>
          </a:p>
          <a:p>
            <a:pPr marL="0" marR="0" lvl="0" indent="0" algn="ctr" defTabSz="91435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ndara" panose="020E0502030303020204" pitchFamily="34" charset="0"/>
              </a:rPr>
              <a:t>archiving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B70E206-BC5F-9D77-8364-712D7603107C}"/>
              </a:ext>
            </a:extLst>
          </p:cNvPr>
          <p:cNvSpPr>
            <a:spLocks noChangeAspect="1"/>
          </p:cNvSpPr>
          <p:nvPr/>
        </p:nvSpPr>
        <p:spPr>
          <a:xfrm>
            <a:off x="10123373" y="2495314"/>
            <a:ext cx="1237297" cy="900000"/>
          </a:xfrm>
          <a:prstGeom prst="roundRect">
            <a:avLst/>
          </a:prstGeom>
          <a:solidFill>
            <a:sysClr val="window" lastClr="FFFFFF"/>
          </a:solidFill>
          <a:ln w="28575" cap="flat" cmpd="sng" algn="ctr">
            <a:solidFill>
              <a:srgbClr val="5B9BD5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ndara" panose="020E0502030303020204" pitchFamily="34" charset="0"/>
              </a:rPr>
              <a:t>Data</a:t>
            </a:r>
          </a:p>
          <a:p>
            <a:pPr marL="0" marR="0" lvl="0" indent="0" algn="ctr" defTabSz="91435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002060"/>
                </a:solidFill>
                <a:latin typeface="Candara" panose="020E0502030303020204" pitchFamily="34" charset="0"/>
              </a:rPr>
              <a:t>p</a:t>
            </a:r>
            <a:r>
              <a:rPr kumimoji="0" lang="en-US" sz="1400" i="0" u="none" strike="noStrike" kern="0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ndara" panose="020E0502030303020204" pitchFamily="34" charset="0"/>
              </a:rPr>
              <a:t>reservation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65CC89-1348-128C-99C4-DA4CAB5788EB}"/>
              </a:ext>
            </a:extLst>
          </p:cNvPr>
          <p:cNvSpPr txBox="1"/>
          <p:nvPr/>
        </p:nvSpPr>
        <p:spPr>
          <a:xfrm>
            <a:off x="9105305" y="4012310"/>
            <a:ext cx="2036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Coming-up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761702-7BA2-981E-CF44-B7BCCAAF2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026" y="3728470"/>
            <a:ext cx="1096616" cy="64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D4FFA5-9E97-814A-1688-A4574BDA3FE9}"/>
              </a:ext>
            </a:extLst>
          </p:cNvPr>
          <p:cNvSpPr txBox="1"/>
          <p:nvPr/>
        </p:nvSpPr>
        <p:spPr>
          <a:xfrm>
            <a:off x="1635913" y="3783745"/>
            <a:ext cx="24060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rgbClr val="DB6D32"/>
                </a:solidFill>
              </a:rPr>
              <a:t>Tier-1 Data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DCE04EEB-3315-7281-41AF-1F4C3D65FA2E}"/>
              </a:ext>
            </a:extLst>
          </p:cNvPr>
          <p:cNvSpPr/>
          <p:nvPr/>
        </p:nvSpPr>
        <p:spPr>
          <a:xfrm>
            <a:off x="2533703" y="1314193"/>
            <a:ext cx="499881" cy="576122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itel 1">
            <a:extLst>
              <a:ext uri="{FF2B5EF4-FFF2-40B4-BE49-F238E27FC236}">
                <a16:creationId xmlns:a16="http://schemas.microsoft.com/office/drawing/2014/main" id="{45A61870-1EBB-D1AC-D087-6E43361F6631}"/>
              </a:ext>
            </a:extLst>
          </p:cNvPr>
          <p:cNvSpPr txBox="1">
            <a:spLocks/>
          </p:cNvSpPr>
          <p:nvPr/>
        </p:nvSpPr>
        <p:spPr>
          <a:xfrm>
            <a:off x="176981" y="56648"/>
            <a:ext cx="10515600" cy="953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52BDE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E5865"/>
                </a:solidFill>
                <a:ea typeface="新細明體" panose="02020500000000000000" pitchFamily="18" charset="-120"/>
              </a:rPr>
              <a:t>Data flow</a:t>
            </a:r>
            <a:endParaRPr lang="nl-BE" dirty="0">
              <a:solidFill>
                <a:srgbClr val="4E5865"/>
              </a:solidFill>
            </a:endParaRPr>
          </a:p>
        </p:txBody>
      </p:sp>
      <p:pic>
        <p:nvPicPr>
          <p:cNvPr id="26" name="Picture 25" descr="A logo with a lion head&#10;&#10;Description automatically generated">
            <a:extLst>
              <a:ext uri="{FF2B5EF4-FFF2-40B4-BE49-F238E27FC236}">
                <a16:creationId xmlns:a16="http://schemas.microsoft.com/office/drawing/2014/main" id="{2CF142BC-3C2B-641F-54A6-114B8A9BA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024" y="4360366"/>
            <a:ext cx="3243000" cy="82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2C09FE-775B-8BBB-0BDE-7048B56BB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084" y="3726318"/>
            <a:ext cx="1925141" cy="612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EE07B68-83F5-2215-4C5F-FD504F45E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6908" y="5018582"/>
            <a:ext cx="1936599" cy="612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36F75B1-C874-80DE-3968-1A3AC3863F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6831" y="4516820"/>
            <a:ext cx="280134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08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12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0DB204-C93E-3A3E-549A-F71FACCB92BE}"/>
              </a:ext>
            </a:extLst>
          </p:cNvPr>
          <p:cNvSpPr txBox="1">
            <a:spLocks/>
          </p:cNvSpPr>
          <p:nvPr/>
        </p:nvSpPr>
        <p:spPr>
          <a:xfrm>
            <a:off x="176981" y="56648"/>
            <a:ext cx="10515600" cy="953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nl-B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aseline="0">
                <a:solidFill>
                  <a:srgbClr val="4E5865"/>
                </a:solidFill>
                <a:latin typeface="+mj-lt"/>
                <a:ea typeface="新細明體" panose="02020500000000000000" pitchFamily="18" charset="-120"/>
                <a:cs typeface="+mj-cs"/>
              </a:defRPr>
            </a:lvl1pPr>
          </a:lstStyle>
          <a:p>
            <a:r>
              <a:rPr lang="en-GB" dirty="0"/>
              <a:t>Support and services</a:t>
            </a:r>
            <a:endParaRPr lang="nl-BE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474C236-2F61-3B7F-F9C9-31EA2B1921E0}"/>
              </a:ext>
            </a:extLst>
          </p:cNvPr>
          <p:cNvGrpSpPr/>
          <p:nvPr/>
        </p:nvGrpSpPr>
        <p:grpSpPr>
          <a:xfrm>
            <a:off x="292313" y="1125211"/>
            <a:ext cx="7704855" cy="4822180"/>
            <a:chOff x="719572" y="1017910"/>
            <a:chExt cx="7704855" cy="482218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B23A7E-2226-640B-5AED-8A9F5B4A073C}"/>
                </a:ext>
              </a:extLst>
            </p:cNvPr>
            <p:cNvGrpSpPr/>
            <p:nvPr/>
          </p:nvGrpSpPr>
          <p:grpSpPr>
            <a:xfrm>
              <a:off x="3493320" y="1175744"/>
              <a:ext cx="4931107" cy="1243825"/>
              <a:chOff x="2773748" y="157834"/>
              <a:chExt cx="4931107" cy="1243825"/>
            </a:xfrm>
          </p:grpSpPr>
          <p:sp>
            <p:nvSpPr>
              <p:cNvPr id="20" name="Round Same Side Corner Rectangle 42">
                <a:extLst>
                  <a:ext uri="{FF2B5EF4-FFF2-40B4-BE49-F238E27FC236}">
                    <a16:creationId xmlns:a16="http://schemas.microsoft.com/office/drawing/2014/main" id="{3CE9D209-EBAF-4A03-617D-69DD22AF229E}"/>
                  </a:ext>
                </a:extLst>
              </p:cNvPr>
              <p:cNvSpPr/>
              <p:nvPr/>
            </p:nvSpPr>
            <p:spPr>
              <a:xfrm rot="5400000">
                <a:off x="4617389" y="-1685807"/>
                <a:ext cx="1243825" cy="4931107"/>
              </a:xfrm>
              <a:prstGeom prst="round2SameRect">
                <a:avLst/>
              </a:prstGeom>
              <a:solidFill>
                <a:srgbClr val="DCE0E6">
                  <a:alpha val="90000"/>
                </a:srgb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nl-BE"/>
                </a:defPPr>
                <a:lvl1pPr marL="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nl-BE"/>
              </a:p>
            </p:txBody>
          </p:sp>
          <p:sp>
            <p:nvSpPr>
              <p:cNvPr id="21" name="Round Same Side Corner Rectangle 4">
                <a:extLst>
                  <a:ext uri="{FF2B5EF4-FFF2-40B4-BE49-F238E27FC236}">
                    <a16:creationId xmlns:a16="http://schemas.microsoft.com/office/drawing/2014/main" id="{688A18E1-9CC4-20BC-F6F8-18CF7402AC51}"/>
                  </a:ext>
                </a:extLst>
              </p:cNvPr>
              <p:cNvSpPr/>
              <p:nvPr/>
            </p:nvSpPr>
            <p:spPr>
              <a:xfrm>
                <a:off x="2773749" y="218552"/>
                <a:ext cx="4870388" cy="11223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>
                <a:defPPr>
                  <a:defRPr lang="nl-BE"/>
                </a:defPPr>
                <a:lvl1pPr marL="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••"/>
                </a:pPr>
                <a:r>
                  <a:rPr lang="en-US" sz="2000" dirty="0"/>
                  <a:t>Helpdesk (</a:t>
                </a:r>
                <a:r>
                  <a:rPr lang="en-US" sz="2000" b="1" dirty="0"/>
                  <a:t>hpcinfo@kuleuven.be</a:t>
                </a:r>
                <a:r>
                  <a:rPr lang="en-US" sz="2000" dirty="0"/>
                  <a:t>) 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Monitoring and reporting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71F8829-B049-79CF-0B56-AFD0C2E24DF5}"/>
                </a:ext>
              </a:extLst>
            </p:cNvPr>
            <p:cNvGrpSpPr/>
            <p:nvPr/>
          </p:nvGrpSpPr>
          <p:grpSpPr>
            <a:xfrm>
              <a:off x="719572" y="1017910"/>
              <a:ext cx="2773748" cy="1554782"/>
              <a:chOff x="0" y="0"/>
              <a:chExt cx="2773748" cy="1554782"/>
            </a:xfrm>
          </p:grpSpPr>
          <p:sp>
            <p:nvSpPr>
              <p:cNvPr id="18" name="Rounded Rectangle 40">
                <a:extLst>
                  <a:ext uri="{FF2B5EF4-FFF2-40B4-BE49-F238E27FC236}">
                    <a16:creationId xmlns:a16="http://schemas.microsoft.com/office/drawing/2014/main" id="{D5A74C4B-DA74-2A89-28FF-F554CE6554B6}"/>
                  </a:ext>
                </a:extLst>
              </p:cNvPr>
              <p:cNvSpPr/>
              <p:nvPr/>
            </p:nvSpPr>
            <p:spPr>
              <a:xfrm>
                <a:off x="0" y="0"/>
                <a:ext cx="2773748" cy="1554782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>
                <a:defPPr>
                  <a:defRPr lang="nl-B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nl-BE"/>
              </a:p>
            </p:txBody>
          </p:sp>
          <p:sp>
            <p:nvSpPr>
              <p:cNvPr id="19" name="Rounded Rectangle 6">
                <a:extLst>
                  <a:ext uri="{FF2B5EF4-FFF2-40B4-BE49-F238E27FC236}">
                    <a16:creationId xmlns:a16="http://schemas.microsoft.com/office/drawing/2014/main" id="{5DB01735-789F-5AB8-4283-ED2D825179C4}"/>
                  </a:ext>
                </a:extLst>
              </p:cNvPr>
              <p:cNvSpPr/>
              <p:nvPr/>
            </p:nvSpPr>
            <p:spPr>
              <a:xfrm>
                <a:off x="75898" y="75898"/>
                <a:ext cx="2621952" cy="14029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>
                <a:defPPr>
                  <a:defRPr lang="nl-B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Basic support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0887490-AC8C-2A84-CF14-2F816DEAF7BF}"/>
                </a:ext>
              </a:extLst>
            </p:cNvPr>
            <p:cNvGrpSpPr/>
            <p:nvPr/>
          </p:nvGrpSpPr>
          <p:grpSpPr>
            <a:xfrm>
              <a:off x="3493320" y="2808266"/>
              <a:ext cx="4931107" cy="1243825"/>
              <a:chOff x="2773748" y="1790356"/>
              <a:chExt cx="4931107" cy="1243825"/>
            </a:xfrm>
          </p:grpSpPr>
          <p:sp>
            <p:nvSpPr>
              <p:cNvPr id="16" name="Round Same Side Corner Rectangle 38">
                <a:extLst>
                  <a:ext uri="{FF2B5EF4-FFF2-40B4-BE49-F238E27FC236}">
                    <a16:creationId xmlns:a16="http://schemas.microsoft.com/office/drawing/2014/main" id="{2EA81297-F041-243D-6184-38B7D9916069}"/>
                  </a:ext>
                </a:extLst>
              </p:cNvPr>
              <p:cNvSpPr/>
              <p:nvPr/>
            </p:nvSpPr>
            <p:spPr>
              <a:xfrm rot="5400000">
                <a:off x="4617389" y="-53285"/>
                <a:ext cx="1243825" cy="4931107"/>
              </a:xfrm>
              <a:prstGeom prst="round2SameRect">
                <a:avLst/>
              </a:prstGeom>
              <a:solidFill>
                <a:srgbClr val="DCE0E6">
                  <a:alpha val="90000"/>
                </a:srgb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nl-BE"/>
                </a:defPPr>
                <a:lvl1pPr marL="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nl-BE"/>
              </a:p>
            </p:txBody>
          </p:sp>
          <p:sp>
            <p:nvSpPr>
              <p:cNvPr id="17" name="Round Same Side Corner Rectangle 8">
                <a:extLst>
                  <a:ext uri="{FF2B5EF4-FFF2-40B4-BE49-F238E27FC236}">
                    <a16:creationId xmlns:a16="http://schemas.microsoft.com/office/drawing/2014/main" id="{613935C8-C48F-5AF8-EA8D-6D9EABFE56A1}"/>
                  </a:ext>
                </a:extLst>
              </p:cNvPr>
              <p:cNvSpPr/>
              <p:nvPr/>
            </p:nvSpPr>
            <p:spPr>
              <a:xfrm>
                <a:off x="2773749" y="1851074"/>
                <a:ext cx="4870388" cy="11223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>
                <a:defPPr>
                  <a:defRPr lang="nl-BE"/>
                </a:defPPr>
                <a:lvl1pPr marL="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Installation and porting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Optimisation and debugging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Benchmarking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Workflows </a:t>
                </a:r>
                <a:r>
                  <a:rPr lang="pl-PL" sz="2000" dirty="0"/>
                  <a:t>and</a:t>
                </a:r>
                <a:r>
                  <a:rPr lang="en-GB" sz="2000" dirty="0"/>
                  <a:t> best practices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17E7BB8-7CC6-ACEB-E254-6836DFCFDBFB}"/>
                </a:ext>
              </a:extLst>
            </p:cNvPr>
            <p:cNvGrpSpPr/>
            <p:nvPr/>
          </p:nvGrpSpPr>
          <p:grpSpPr>
            <a:xfrm>
              <a:off x="719572" y="2652786"/>
              <a:ext cx="2773748" cy="1554782"/>
              <a:chOff x="0" y="1634876"/>
              <a:chExt cx="2773748" cy="1554782"/>
            </a:xfrm>
          </p:grpSpPr>
          <p:sp>
            <p:nvSpPr>
              <p:cNvPr id="14" name="Rounded Rectangle 36">
                <a:extLst>
                  <a:ext uri="{FF2B5EF4-FFF2-40B4-BE49-F238E27FC236}">
                    <a16:creationId xmlns:a16="http://schemas.microsoft.com/office/drawing/2014/main" id="{C2D981F5-C0A1-6A47-31B3-83F8E8A80591}"/>
                  </a:ext>
                </a:extLst>
              </p:cNvPr>
              <p:cNvSpPr/>
              <p:nvPr/>
            </p:nvSpPr>
            <p:spPr>
              <a:xfrm>
                <a:off x="0" y="1634876"/>
                <a:ext cx="2773748" cy="1554782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>
                <a:defPPr>
                  <a:defRPr lang="nl-B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nl-BE"/>
              </a:p>
            </p:txBody>
          </p:sp>
          <p:sp>
            <p:nvSpPr>
              <p:cNvPr id="15" name="Rounded Rectangle 10">
                <a:extLst>
                  <a:ext uri="{FF2B5EF4-FFF2-40B4-BE49-F238E27FC236}">
                    <a16:creationId xmlns:a16="http://schemas.microsoft.com/office/drawing/2014/main" id="{3273B3E5-7FA6-4C2B-56AC-B2E31E41117D}"/>
                  </a:ext>
                </a:extLst>
              </p:cNvPr>
              <p:cNvSpPr/>
              <p:nvPr/>
            </p:nvSpPr>
            <p:spPr>
              <a:xfrm>
                <a:off x="75898" y="1710774"/>
                <a:ext cx="2621952" cy="14029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>
                <a:defPPr>
                  <a:defRPr lang="nl-B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Application support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E3E8190-ED77-5D94-35E9-D971C20BD36A}"/>
                </a:ext>
              </a:extLst>
            </p:cNvPr>
            <p:cNvGrpSpPr/>
            <p:nvPr/>
          </p:nvGrpSpPr>
          <p:grpSpPr>
            <a:xfrm>
              <a:off x="3493320" y="4440786"/>
              <a:ext cx="4931107" cy="1243825"/>
              <a:chOff x="2773748" y="3422876"/>
              <a:chExt cx="4931107" cy="1243825"/>
            </a:xfrm>
          </p:grpSpPr>
          <p:sp>
            <p:nvSpPr>
              <p:cNvPr id="12" name="Round Same Side Corner Rectangle 34">
                <a:extLst>
                  <a:ext uri="{FF2B5EF4-FFF2-40B4-BE49-F238E27FC236}">
                    <a16:creationId xmlns:a16="http://schemas.microsoft.com/office/drawing/2014/main" id="{988EEB8B-5265-1505-11A5-B1EB4C48B0BD}"/>
                  </a:ext>
                </a:extLst>
              </p:cNvPr>
              <p:cNvSpPr/>
              <p:nvPr/>
            </p:nvSpPr>
            <p:spPr>
              <a:xfrm rot="5400000">
                <a:off x="4617389" y="1579235"/>
                <a:ext cx="1243825" cy="4931107"/>
              </a:xfrm>
              <a:prstGeom prst="round2SameRect">
                <a:avLst/>
              </a:prstGeom>
              <a:solidFill>
                <a:srgbClr val="DCE0E6">
                  <a:alpha val="90000"/>
                </a:srgb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nl-BE"/>
                </a:defPPr>
                <a:lvl1pPr marL="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nl-BE"/>
              </a:p>
            </p:txBody>
          </p:sp>
          <p:sp>
            <p:nvSpPr>
              <p:cNvPr id="13" name="Round Same Side Corner Rectangle 12">
                <a:extLst>
                  <a:ext uri="{FF2B5EF4-FFF2-40B4-BE49-F238E27FC236}">
                    <a16:creationId xmlns:a16="http://schemas.microsoft.com/office/drawing/2014/main" id="{CFAEC2A5-6833-6326-53F5-1734960AE864}"/>
                  </a:ext>
                </a:extLst>
              </p:cNvPr>
              <p:cNvSpPr/>
              <p:nvPr/>
            </p:nvSpPr>
            <p:spPr>
              <a:xfrm>
                <a:off x="2773749" y="3483595"/>
                <a:ext cx="4870388" cy="11223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>
                <a:defPPr>
                  <a:defRPr lang="nl-BE"/>
                </a:defPPr>
                <a:lvl1pPr marL="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Documentation and tutorials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Scheduled trainings / workshops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On request workshops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One-to-one sessions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9AE129F-7AEF-CBC8-4CB9-8F94837BDEEA}"/>
                </a:ext>
              </a:extLst>
            </p:cNvPr>
            <p:cNvGrpSpPr/>
            <p:nvPr/>
          </p:nvGrpSpPr>
          <p:grpSpPr>
            <a:xfrm>
              <a:off x="719572" y="4285308"/>
              <a:ext cx="2773748" cy="1554782"/>
              <a:chOff x="0" y="3267398"/>
              <a:chExt cx="2773748" cy="1554782"/>
            </a:xfrm>
          </p:grpSpPr>
          <p:sp>
            <p:nvSpPr>
              <p:cNvPr id="10" name="Rounded Rectangle 32">
                <a:extLst>
                  <a:ext uri="{FF2B5EF4-FFF2-40B4-BE49-F238E27FC236}">
                    <a16:creationId xmlns:a16="http://schemas.microsoft.com/office/drawing/2014/main" id="{F39AC8D2-D57A-C035-E361-5374EC442952}"/>
                  </a:ext>
                </a:extLst>
              </p:cNvPr>
              <p:cNvSpPr/>
              <p:nvPr/>
            </p:nvSpPr>
            <p:spPr>
              <a:xfrm>
                <a:off x="0" y="3267398"/>
                <a:ext cx="2773748" cy="1554782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>
                <a:defPPr>
                  <a:defRPr lang="nl-B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nl-BE"/>
              </a:p>
            </p:txBody>
          </p:sp>
          <p:sp>
            <p:nvSpPr>
              <p:cNvPr id="11" name="Rounded Rectangle 14">
                <a:extLst>
                  <a:ext uri="{FF2B5EF4-FFF2-40B4-BE49-F238E27FC236}">
                    <a16:creationId xmlns:a16="http://schemas.microsoft.com/office/drawing/2014/main" id="{F486004F-141F-DC33-5880-9EB731F3A9C8}"/>
                  </a:ext>
                </a:extLst>
              </p:cNvPr>
              <p:cNvSpPr/>
              <p:nvPr/>
            </p:nvSpPr>
            <p:spPr>
              <a:xfrm>
                <a:off x="75898" y="3343296"/>
                <a:ext cx="2621952" cy="14029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>
                <a:defPPr>
                  <a:defRPr lang="nl-B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Training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9201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40469" y="1197620"/>
            <a:ext cx="10937067" cy="5416868"/>
          </a:xfrm>
          <a:prstGeom prst="rect">
            <a:avLst/>
          </a:prstGeom>
          <a:ln w="25400">
            <a:solidFill>
              <a:srgbClr val="DB6C30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nl-NL" altLang="en-US" sz="2200" dirty="0"/>
              <a:t>Helpdesk:</a:t>
            </a:r>
            <a:br>
              <a:rPr lang="nl-NL" altLang="en-US" sz="2200" dirty="0"/>
            </a:br>
            <a:r>
              <a:rPr lang="nl-NL" altLang="en-US" sz="2200" dirty="0">
                <a:solidFill>
                  <a:srgbClr val="DB6C30"/>
                </a:solidFill>
              </a:rPr>
              <a:t>hpcinfo@kuleuven.be</a:t>
            </a:r>
            <a:endParaRPr lang="pl-PL" altLang="en-US" sz="2200" dirty="0">
              <a:solidFill>
                <a:srgbClr val="DB6C30"/>
              </a:solidFill>
            </a:endParaRPr>
          </a:p>
          <a:p>
            <a:endParaRPr lang="nl-NL" altLang="en-US" sz="2200" dirty="0">
              <a:solidFill>
                <a:srgbClr val="DB6C30"/>
              </a:solidFill>
            </a:endParaRPr>
          </a:p>
          <a:p>
            <a:r>
              <a:rPr lang="nl-NL" altLang="en-US" sz="2200" dirty="0"/>
              <a:t>VSC web site:</a:t>
            </a:r>
            <a:br>
              <a:rPr lang="nl-NL" altLang="en-US" sz="2200" dirty="0"/>
            </a:br>
            <a:r>
              <a:rPr lang="nl-BE" altLang="en-US" sz="2200" dirty="0">
                <a:solidFill>
                  <a:srgbClr val="DB6C30"/>
                </a:solidFill>
              </a:rPr>
              <a:t>http://www.vscentrum.be</a:t>
            </a:r>
          </a:p>
          <a:p>
            <a:endParaRPr lang="en-US" altLang="en-US" sz="2200" dirty="0">
              <a:solidFill>
                <a:srgbClr val="333639"/>
              </a:solidFill>
            </a:endParaRPr>
          </a:p>
          <a:p>
            <a:r>
              <a:rPr lang="en-US" altLang="en-US" sz="2200" dirty="0"/>
              <a:t>VSC documentation: </a:t>
            </a:r>
            <a:r>
              <a:rPr lang="nl-BE" sz="2200" dirty="0">
                <a:solidFill>
                  <a:srgbClr val="DB6C30"/>
                </a:solidFill>
              </a:rPr>
              <a:t>https://docs.vscentrum.be</a:t>
            </a:r>
            <a:br>
              <a:rPr lang="nl-BE" sz="2000" dirty="0"/>
            </a:br>
            <a:endParaRPr lang="nl-BE" sz="2000" dirty="0"/>
          </a:p>
          <a:p>
            <a:r>
              <a:rPr lang="en-US" altLang="en-US" sz="2200" dirty="0"/>
              <a:t>VSC agenda, training sessions, events: </a:t>
            </a:r>
            <a:r>
              <a:rPr lang="en-US" altLang="en-US" sz="2000" dirty="0">
                <a:solidFill>
                  <a:srgbClr val="DB6C30"/>
                </a:solidFill>
              </a:rPr>
              <a:t>https://www.vscentrum.be/vsctraining</a:t>
            </a:r>
            <a:r>
              <a:rPr lang="en-US" altLang="en-US" sz="2200" dirty="0"/>
              <a:t> </a:t>
            </a:r>
          </a:p>
          <a:p>
            <a:endParaRPr lang="en-US" altLang="en-US" sz="2200" dirty="0"/>
          </a:p>
          <a:p>
            <a:r>
              <a:rPr lang="en-US" altLang="en-US" sz="2200" dirty="0"/>
              <a:t>Systems status page:</a:t>
            </a:r>
            <a:br>
              <a:rPr lang="en-US" altLang="en-US" sz="2200" dirty="0"/>
            </a:br>
            <a:r>
              <a:rPr lang="nl-BE" altLang="en-US" sz="2000" dirty="0">
                <a:solidFill>
                  <a:srgbClr val="DB6C30"/>
                </a:solidFill>
              </a:rPr>
              <a:t>https://status.vscentrum.be</a:t>
            </a:r>
          </a:p>
          <a:p>
            <a:endParaRPr lang="pl-PL" altLang="en-US" sz="2200" dirty="0">
              <a:solidFill>
                <a:srgbClr val="DB6C30"/>
              </a:solidFill>
            </a:endParaRPr>
          </a:p>
          <a:p>
            <a:r>
              <a:rPr lang="pl-PL" altLang="en-US" sz="2200" dirty="0"/>
              <a:t>KU Leuven Service </a:t>
            </a:r>
            <a:r>
              <a:rPr lang="pl-PL" altLang="en-US" sz="2200" dirty="0" err="1"/>
              <a:t>Catalogue</a:t>
            </a:r>
            <a:r>
              <a:rPr lang="pl-PL" altLang="en-US" sz="2200" dirty="0"/>
              <a:t>:</a:t>
            </a:r>
          </a:p>
          <a:p>
            <a:r>
              <a:rPr lang="pl-PL" sz="2000" dirty="0">
                <a:solidFill>
                  <a:srgbClr val="DB6C30"/>
                </a:solidFill>
              </a:rPr>
              <a:t>https://icts.kuleuven.be/sc</a:t>
            </a:r>
          </a:p>
          <a:p>
            <a:endParaRPr lang="pl-PL" sz="2200" dirty="0">
              <a:solidFill>
                <a:srgbClr val="DB6C30"/>
              </a:solidFill>
              <a:ea typeface="+mn-lt"/>
              <a:cs typeface="+mn-lt"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5A89C74F-8936-41AF-92D5-F7BAA4357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38BA899-782A-AA6F-2945-6FB8E36BC590}"/>
              </a:ext>
            </a:extLst>
          </p:cNvPr>
          <p:cNvSpPr txBox="1">
            <a:spLocks/>
          </p:cNvSpPr>
          <p:nvPr/>
        </p:nvSpPr>
        <p:spPr>
          <a:xfrm>
            <a:off x="176981" y="56648"/>
            <a:ext cx="10515600" cy="953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52BDE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E5865"/>
                </a:solidFill>
                <a:ea typeface="新細明體" panose="02020500000000000000" pitchFamily="18" charset="-120"/>
              </a:rPr>
              <a:t>Questions</a:t>
            </a:r>
            <a:endParaRPr lang="nl-BE" dirty="0">
              <a:solidFill>
                <a:srgbClr val="4E58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43239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17123" y="6230111"/>
            <a:ext cx="1426463" cy="576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1329" y="6512424"/>
            <a:ext cx="10541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vscentrum.be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19" y="298704"/>
            <a:ext cx="9143999" cy="4230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793" y="356329"/>
            <a:ext cx="9043898" cy="4855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41410" y="2794537"/>
            <a:ext cx="14541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 </a:t>
            </a:r>
            <a:r>
              <a:rPr kumimoji="0" sz="11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11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11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b a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57037" y="2082824"/>
            <a:ext cx="2273300" cy="3475990"/>
          </a:xfrm>
          <a:custGeom>
            <a:avLst/>
            <a:gdLst/>
            <a:ahLst/>
            <a:cxnLst/>
            <a:rect l="l" t="t" r="r" b="b"/>
            <a:pathLst>
              <a:path w="2273300" h="3475990">
                <a:moveTo>
                  <a:pt x="0" y="0"/>
                </a:moveTo>
                <a:lnTo>
                  <a:pt x="2273274" y="3475482"/>
                </a:lnTo>
              </a:path>
            </a:pathLst>
          </a:custGeom>
          <a:ln w="3175">
            <a:solidFill>
              <a:srgbClr val="33363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54081" y="2086318"/>
            <a:ext cx="1378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6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Supported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75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685019" y="2409444"/>
            <a:ext cx="2104643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770364" y="2482595"/>
            <a:ext cx="1933955" cy="7559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97863" y="4741164"/>
            <a:ext cx="1652015" cy="3931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95471" y="5364479"/>
            <a:ext cx="1615439" cy="4602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68696" y="4937759"/>
            <a:ext cx="1295399" cy="5501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75092" y="5384291"/>
            <a:ext cx="1865375" cy="3764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755380" y="4038600"/>
            <a:ext cx="1043939" cy="7025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79320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78280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18488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58695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898904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39111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19527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59735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599944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97863" y="5268467"/>
            <a:ext cx="124967" cy="2773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38072" y="5268467"/>
            <a:ext cx="124967" cy="2773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392167" y="5894832"/>
            <a:ext cx="117347" cy="248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91355" y="5894832"/>
            <a:ext cx="117347" cy="248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125467" y="5894832"/>
            <a:ext cx="117347" cy="248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258055" y="5894832"/>
            <a:ext cx="117347" cy="248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243571" y="5628132"/>
            <a:ext cx="128015" cy="30784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597652" y="5628132"/>
            <a:ext cx="128015" cy="30784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448300" y="5628132"/>
            <a:ext cx="128015" cy="3078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495288" y="5628132"/>
            <a:ext cx="128015" cy="3078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747003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896355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45708" y="5628132"/>
            <a:ext cx="129539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196584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45935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44640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793992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944868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094219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036052" y="5807964"/>
            <a:ext cx="131063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183880" y="5807964"/>
            <a:ext cx="131063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333231" y="5807964"/>
            <a:ext cx="129538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481060" y="5807964"/>
            <a:ext cx="131063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625840" y="5807964"/>
            <a:ext cx="129539" cy="3154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913619" y="4408932"/>
            <a:ext cx="149350" cy="3322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0082783" y="4408932"/>
            <a:ext cx="150875" cy="3322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166855" y="192069"/>
            <a:ext cx="4024629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sz="4900" dirty="0">
                <a:solidFill>
                  <a:srgbClr val="4E5865"/>
                </a:solidFill>
                <a:latin typeface="+mj-lt"/>
                <a:ea typeface="新細明體" panose="02020500000000000000" pitchFamily="18" charset="-120"/>
                <a:cs typeface="+mj-cs"/>
              </a:rPr>
              <a:t>VSC</a:t>
            </a:r>
            <a:r>
              <a:rPr sz="4400" dirty="0">
                <a:solidFill>
                  <a:srgbClr val="4E5865"/>
                </a:solidFill>
                <a:latin typeface="+mj-lt"/>
                <a:ea typeface="新細明體" panose="02020500000000000000" pitchFamily="18" charset="-120"/>
                <a:cs typeface="+mj-cs"/>
              </a:rPr>
              <a:t> PARTNERSHIP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626240" y="2396356"/>
            <a:ext cx="42989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47393" y="2396356"/>
            <a:ext cx="10318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 l </a:t>
            </a:r>
            <a:r>
              <a:rPr kumimoji="0" sz="11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a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 </a:t>
            </a:r>
            <a:r>
              <a:rPr kumimoji="0" sz="11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 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769039" y="2143281"/>
            <a:ext cx="41783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 o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1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276592" y="2143281"/>
            <a:ext cx="10318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 l </a:t>
            </a:r>
            <a:r>
              <a:rPr kumimoji="0" sz="11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a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 </a:t>
            </a:r>
            <a:r>
              <a:rPr kumimoji="0" sz="11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 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316058" y="1374520"/>
            <a:ext cx="9785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11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p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417775" y="2324430"/>
            <a:ext cx="74549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 </a:t>
            </a:r>
            <a:r>
              <a:rPr kumimoji="0" sz="11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 </a:t>
            </a:r>
            <a:r>
              <a:rPr kumimoji="0" sz="1100" b="0" i="0" u="none" strike="noStrike" kern="120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949215" y="3626693"/>
            <a:ext cx="6299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 </a:t>
            </a:r>
            <a:r>
              <a:rPr kumimoji="0" sz="9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900" b="0" i="0" u="none" strike="noStrike" kern="1200" cap="none" spc="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 </a:t>
            </a:r>
            <a:r>
              <a:rPr kumimoji="0" sz="9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9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900" b="0" i="0" u="none" strike="noStrike" kern="120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900" b="0" i="0" u="none" strike="noStrike" kern="1200" cap="none" spc="1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900" b="0" i="0" u="none" strike="noStrike" kern="1200" cap="none" spc="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9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2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858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Up Arrow 119"/>
          <p:cNvSpPr/>
          <p:nvPr/>
        </p:nvSpPr>
        <p:spPr>
          <a:xfrm rot="3341531">
            <a:off x="4325335" y="-271709"/>
            <a:ext cx="1325440" cy="6832523"/>
          </a:xfrm>
          <a:prstGeom prst="upArrow">
            <a:avLst>
              <a:gd name="adj1" fmla="val 50000"/>
              <a:gd name="adj2" fmla="val 92270"/>
            </a:avLst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>
                <a:alpha val="90000"/>
              </a:schemeClr>
            </a:solidFill>
          </a:ln>
          <a:effectLst/>
          <a:scene3d>
            <a:camera prst="orthographicFront"/>
            <a:lightRig rig="balanced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graphicFrame>
        <p:nvGraphicFramePr>
          <p:cNvPr id="33" name="Tabel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203791"/>
              </p:ext>
            </p:extLst>
          </p:nvPr>
        </p:nvGraphicFramePr>
        <p:xfrm>
          <a:off x="4254796" y="4871751"/>
          <a:ext cx="6696744" cy="872770"/>
        </p:xfrm>
        <a:graphic>
          <a:graphicData uri="http://schemas.openxmlformats.org/drawingml/2006/table">
            <a:tbl>
              <a:tblPr firstRow="1" bandRow="1"/>
              <a:tblGrid>
                <a:gridCol w="1255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2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0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19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STEVIN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HYDRA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200" b="0" i="0" kern="1200" noProof="0" dirty="0">
                          <a:solidFill>
                            <a:schemeClr val="accent1"/>
                          </a:solidFill>
                          <a:latin typeface="Open Sans Extrabold"/>
                          <a:ea typeface="Open Sans Extrabold"/>
                          <a:cs typeface="Open Sans Extrabold"/>
                        </a:rPr>
                        <a:t>VAUGHAN</a:t>
                      </a:r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/>
                          <a:ea typeface="Open Sans Extrabold"/>
                          <a:cs typeface="Open Sans Extrabold"/>
                        </a:rPr>
                        <a:t>/LEIBNIZ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GENIUS/WICE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Oval 124"/>
          <p:cNvSpPr>
            <a:spLocks/>
          </p:cNvSpPr>
          <p:nvPr/>
        </p:nvSpPr>
        <p:spPr>
          <a:xfrm rot="21540000">
            <a:off x="1589329" y="4528878"/>
            <a:ext cx="1080000" cy="108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129"/>
          <p:cNvSpPr txBox="1"/>
          <p:nvPr/>
        </p:nvSpPr>
        <p:spPr>
          <a:xfrm>
            <a:off x="1486751" y="4901607"/>
            <a:ext cx="126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vo" panose="02000000000000000000" pitchFamily="2" charset="0"/>
                <a:ea typeface="+mn-ea"/>
                <a:cs typeface="Calibri Light"/>
              </a:rPr>
              <a:t>Tier-2</a:t>
            </a:r>
          </a:p>
        </p:txBody>
      </p:sp>
      <p:sp>
        <p:nvSpPr>
          <p:cNvPr id="38" name="Oval 124"/>
          <p:cNvSpPr>
            <a:spLocks/>
          </p:cNvSpPr>
          <p:nvPr/>
        </p:nvSpPr>
        <p:spPr>
          <a:xfrm rot="21540000">
            <a:off x="3667684" y="2991316"/>
            <a:ext cx="1260000" cy="126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extBox 129"/>
          <p:cNvSpPr txBox="1"/>
          <p:nvPr/>
        </p:nvSpPr>
        <p:spPr>
          <a:xfrm>
            <a:off x="3681750" y="3408473"/>
            <a:ext cx="126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vo" panose="02000000000000000000" pitchFamily="2" charset="0"/>
                <a:ea typeface="+mn-ea"/>
                <a:cs typeface="Calibri Light"/>
              </a:rPr>
              <a:t>Tier-1</a:t>
            </a:r>
          </a:p>
        </p:txBody>
      </p:sp>
      <p:sp>
        <p:nvSpPr>
          <p:cNvPr id="40" name="Oval 124"/>
          <p:cNvSpPr>
            <a:spLocks/>
          </p:cNvSpPr>
          <p:nvPr/>
        </p:nvSpPr>
        <p:spPr>
          <a:xfrm rot="21540000">
            <a:off x="6699469" y="731677"/>
            <a:ext cx="1440000" cy="144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129"/>
          <p:cNvSpPr txBox="1"/>
          <p:nvPr/>
        </p:nvSpPr>
        <p:spPr>
          <a:xfrm>
            <a:off x="6797978" y="1223041"/>
            <a:ext cx="126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vo" panose="02000000000000000000" pitchFamily="2" charset="0"/>
                <a:ea typeface="+mn-ea"/>
                <a:cs typeface="Calibri Light"/>
              </a:rPr>
              <a:t>Tier-0</a:t>
            </a:r>
          </a:p>
        </p:txBody>
      </p:sp>
      <p:pic>
        <p:nvPicPr>
          <p:cNvPr id="42" name="Picture 1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683" y="505285"/>
            <a:ext cx="771307" cy="403717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1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363" y="995569"/>
            <a:ext cx="847720" cy="443713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1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689" y="660243"/>
            <a:ext cx="894213" cy="468048"/>
          </a:xfrm>
          <a:prstGeom prst="roundRect">
            <a:avLst/>
          </a:prstGeom>
          <a:ln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1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600" y="1428582"/>
            <a:ext cx="839046" cy="439173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1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088" y="1364736"/>
            <a:ext cx="854604" cy="447316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16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482" y="965737"/>
            <a:ext cx="801604" cy="419575"/>
          </a:xfrm>
          <a:prstGeom prst="roundRect">
            <a:avLst>
              <a:gd name="adj" fmla="val 2169"/>
            </a:avLst>
          </a:prstGeom>
          <a:ln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Rounded Rectangle 48"/>
          <p:cNvSpPr/>
          <p:nvPr/>
        </p:nvSpPr>
        <p:spPr bwMode="auto">
          <a:xfrm>
            <a:off x="4434816" y="4735864"/>
            <a:ext cx="6564151" cy="109501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Arial" charset="0"/>
              <a:ea typeface="ＭＳ Ｐゴシック" pitchFamily="20" charset="-128"/>
              <a:cs typeface="+mn-cs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3395" y="1588394"/>
            <a:ext cx="828000" cy="438840"/>
          </a:xfrm>
          <a:prstGeom prst="round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745" y="4972643"/>
            <a:ext cx="784714" cy="27995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976" y="4902683"/>
            <a:ext cx="951737" cy="42390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07" y="4861056"/>
            <a:ext cx="581627" cy="4654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44" y="4926351"/>
            <a:ext cx="800209" cy="40010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593" y="4985688"/>
            <a:ext cx="993149" cy="235397"/>
          </a:xfrm>
          <a:prstGeom prst="rect">
            <a:avLst/>
          </a:prstGeom>
        </p:spPr>
      </p:pic>
      <p:pic>
        <p:nvPicPr>
          <p:cNvPr id="58" name="Content Placeholder 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4" t="20842" r="7505" b="19832"/>
          <a:stretch/>
        </p:blipFill>
        <p:spPr>
          <a:xfrm>
            <a:off x="2794965" y="4861056"/>
            <a:ext cx="1487884" cy="684672"/>
          </a:xfrm>
          <a:prstGeom prst="roundRect">
            <a:avLst/>
          </a:prstGeom>
          <a:ln w="28575">
            <a:solidFill>
              <a:srgbClr val="DB6C30"/>
            </a:solidFill>
          </a:ln>
        </p:spPr>
      </p:pic>
      <p:sp>
        <p:nvSpPr>
          <p:cNvPr id="30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3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0707D7-CCAD-06CE-D9EA-D3A0D0DE0A83}"/>
              </a:ext>
            </a:extLst>
          </p:cNvPr>
          <p:cNvSpPr txBox="1">
            <a:spLocks/>
          </p:cNvSpPr>
          <p:nvPr/>
        </p:nvSpPr>
        <p:spPr>
          <a:xfrm>
            <a:off x="176981" y="56648"/>
            <a:ext cx="10515600" cy="953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aseline="0">
                <a:solidFill>
                  <a:srgbClr val="4E5865"/>
                </a:solidFill>
                <a:latin typeface="+mj-lt"/>
                <a:ea typeface="新細明體" panose="02020500000000000000" pitchFamily="18" charset="-120"/>
                <a:cs typeface="+mj-cs"/>
              </a:defRPr>
            </a:lvl1pPr>
          </a:lstStyle>
          <a:p>
            <a:r>
              <a:rPr lang="en-GB" dirty="0"/>
              <a:t>VSC HPC Environments</a:t>
            </a:r>
            <a:endParaRPr lang="nl-BE" dirty="0"/>
          </a:p>
        </p:txBody>
      </p:sp>
      <p:pic>
        <p:nvPicPr>
          <p:cNvPr id="4" name="Picture 8" descr="EUROCC2 - HPC Cineca">
            <a:extLst>
              <a:ext uri="{FF2B5EF4-FFF2-40B4-BE49-F238E27FC236}">
                <a16:creationId xmlns:a16="http://schemas.microsoft.com/office/drawing/2014/main" id="{7CFCDA50-9EA2-3E3A-FAF7-70B40D918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505" y="1183533"/>
            <a:ext cx="931382" cy="85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8BC4FE-AC22-80CD-4DAD-6B894D946B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5198" y="1179890"/>
            <a:ext cx="2665969" cy="858392"/>
          </a:xfrm>
          <a:prstGeom prst="rect">
            <a:avLst/>
          </a:prstGeom>
        </p:spPr>
      </p:pic>
      <p:pic>
        <p:nvPicPr>
          <p:cNvPr id="6" name="Afbeelding 29">
            <a:extLst>
              <a:ext uri="{FF2B5EF4-FFF2-40B4-BE49-F238E27FC236}">
                <a16:creationId xmlns:a16="http://schemas.microsoft.com/office/drawing/2014/main" id="{B9C9F7FC-1D43-4300-311B-66A3D9B8311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6" r="23526"/>
          <a:stretch/>
        </p:blipFill>
        <p:spPr>
          <a:xfrm>
            <a:off x="5085309" y="3291043"/>
            <a:ext cx="1481766" cy="852015"/>
          </a:xfrm>
          <a:prstGeom prst="round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7" name="Rechthoek 4">
            <a:extLst>
              <a:ext uri="{FF2B5EF4-FFF2-40B4-BE49-F238E27FC236}">
                <a16:creationId xmlns:a16="http://schemas.microsoft.com/office/drawing/2014/main" id="{8D4EA0D1-D6A0-8A8B-DC6A-51DCE2FCE94A}"/>
              </a:ext>
            </a:extLst>
          </p:cNvPr>
          <p:cNvSpPr/>
          <p:nvPr/>
        </p:nvSpPr>
        <p:spPr>
          <a:xfrm>
            <a:off x="5364008" y="4212420"/>
            <a:ext cx="9172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</a:rPr>
              <a:t>Hortense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8C010DE4-B5B6-7916-8CB6-C57312DEA735}"/>
              </a:ext>
            </a:extLst>
          </p:cNvPr>
          <p:cNvSpPr/>
          <p:nvPr/>
        </p:nvSpPr>
        <p:spPr>
          <a:xfrm>
            <a:off x="3901523" y="884566"/>
            <a:ext cx="4436801" cy="3203124"/>
          </a:xfrm>
          <a:prstGeom prst="cloud">
            <a:avLst/>
          </a:prstGeom>
          <a:solidFill>
            <a:schemeClr val="tx1">
              <a:lumMod val="60000"/>
              <a:lumOff val="40000"/>
              <a:alpha val="6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Policy rules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9EF74D0-6280-87A3-0C18-26B3F77FC50F}"/>
              </a:ext>
            </a:extLst>
          </p:cNvPr>
          <p:cNvGrpSpPr/>
          <p:nvPr/>
        </p:nvGrpSpPr>
        <p:grpSpPr>
          <a:xfrm>
            <a:off x="6701033" y="3025803"/>
            <a:ext cx="1927057" cy="1387305"/>
            <a:chOff x="6701033" y="3025803"/>
            <a:chExt cx="1927057" cy="1387305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6D37A6D1-FA15-3649-E9A4-18944C9DF7EE}"/>
                </a:ext>
              </a:extLst>
            </p:cNvPr>
            <p:cNvSpPr/>
            <p:nvPr/>
          </p:nvSpPr>
          <p:spPr>
            <a:xfrm>
              <a:off x="6701033" y="3535951"/>
              <a:ext cx="275285" cy="36421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Rounded Rectangle 48">
              <a:extLst>
                <a:ext uri="{FF2B5EF4-FFF2-40B4-BE49-F238E27FC236}">
                  <a16:creationId xmlns:a16="http://schemas.microsoft.com/office/drawing/2014/main" id="{87AD194F-9C7E-EAE8-71D5-7A267B5C8E44}"/>
                </a:ext>
              </a:extLst>
            </p:cNvPr>
            <p:cNvSpPr/>
            <p:nvPr/>
          </p:nvSpPr>
          <p:spPr bwMode="auto">
            <a:xfrm>
              <a:off x="7146324" y="3025803"/>
              <a:ext cx="1481766" cy="1387305"/>
            </a:xfrm>
            <a:prstGeom prst="round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2400" dirty="0"/>
                <a:t>Compute</a:t>
              </a:r>
            </a:p>
            <a:p>
              <a:r>
                <a:rPr lang="en-US" sz="2400" dirty="0"/>
                <a:t>Cloud</a:t>
              </a:r>
            </a:p>
            <a:p>
              <a:r>
                <a:rPr lang="en-US" sz="2400" dirty="0"/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001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9878" y="4150659"/>
            <a:ext cx="1740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Compute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8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30567059-AA67-0675-790F-BB74C0347B1F}"/>
              </a:ext>
            </a:extLst>
          </p:cNvPr>
          <p:cNvSpPr txBox="1">
            <a:spLocks/>
          </p:cNvSpPr>
          <p:nvPr/>
        </p:nvSpPr>
        <p:spPr>
          <a:xfrm>
            <a:off x="176981" y="56648"/>
            <a:ext cx="10515600" cy="953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nl-B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aseline="0">
                <a:solidFill>
                  <a:srgbClr val="4E5865"/>
                </a:solidFill>
                <a:latin typeface="+mj-lt"/>
                <a:ea typeface="新細明體" panose="02020500000000000000" pitchFamily="18" charset="-120"/>
                <a:cs typeface="+mj-cs"/>
              </a:defRPr>
            </a:lvl1pPr>
          </a:lstStyle>
          <a:p>
            <a:r>
              <a:rPr lang="en-GB" dirty="0">
                <a:ea typeface="新細明體"/>
              </a:rPr>
              <a:t>Compute nodes architecture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900" b="0" i="0" u="none" strike="noStrike" kern="1200" cap="none" spc="0" normalizeH="0" baseline="0" noProof="0" smtClean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l-BE" sz="900" b="0" i="0" u="none" strike="noStrike" kern="1200" cap="none" spc="0" normalizeH="0" baseline="0" noProof="0" dirty="0">
              <a:ln>
                <a:noFill/>
              </a:ln>
              <a:solidFill>
                <a:srgbClr val="F4F5FC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8A5703F-BB5B-3114-BF2D-EA16F1635C92}"/>
              </a:ext>
            </a:extLst>
          </p:cNvPr>
          <p:cNvSpPr txBox="1">
            <a:spLocks/>
          </p:cNvSpPr>
          <p:nvPr/>
        </p:nvSpPr>
        <p:spPr>
          <a:xfrm>
            <a:off x="720000" y="1349999"/>
            <a:ext cx="10689405" cy="44280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indent="-324000">
              <a:buFont typeface="Arial" panose="020B0604020202020204" pitchFamily="34" charset="0"/>
              <a:buBlip>
                <a:blip r:embed="rId3"/>
              </a:buBlip>
            </a:pPr>
            <a:r>
              <a:rPr lang="en-US" sz="2200" dirty="0"/>
              <a:t>CPU partitions</a:t>
            </a:r>
          </a:p>
          <a:p>
            <a:pPr lvl="1"/>
            <a:r>
              <a:rPr lang="en-US" sz="1800" dirty="0"/>
              <a:t>Intel/AMD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From 28 up to 128 cores on a single node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From 196 up to 8TB total RAM per node</a:t>
            </a:r>
          </a:p>
          <a:p>
            <a:pPr marL="324000" indent="-324000">
              <a:buFont typeface="Arial" panose="020B0604020202020204" pitchFamily="34" charset="0"/>
              <a:buBlip>
                <a:blip r:embed="rId3"/>
              </a:buBlip>
            </a:pPr>
            <a:r>
              <a:rPr lang="en-US" sz="2200" dirty="0"/>
              <a:t>GPU partitions</a:t>
            </a:r>
          </a:p>
          <a:p>
            <a:pPr lvl="1"/>
            <a:r>
              <a:rPr lang="en-US" sz="1800" dirty="0"/>
              <a:t>NVIDIA/AMD</a:t>
            </a:r>
          </a:p>
          <a:p>
            <a:pPr lvl="1"/>
            <a:r>
              <a:rPr lang="en-US" sz="1800" dirty="0"/>
              <a:t>2/4 GPUs per node</a:t>
            </a:r>
            <a:endParaRPr lang="en-US" sz="1400" dirty="0"/>
          </a:p>
          <a:p>
            <a:pPr marL="324000" indent="-324000">
              <a:buFont typeface="Arial" panose="020B0604020202020204" pitchFamily="34" charset="0"/>
              <a:buBlip>
                <a:blip r:embed="rId3"/>
              </a:buBlip>
            </a:pPr>
            <a:r>
              <a:rPr lang="en-US" sz="2200" dirty="0"/>
              <a:t>Node local disks size</a:t>
            </a:r>
          </a:p>
          <a:p>
            <a:pPr lvl="1"/>
            <a:r>
              <a:rPr lang="en-US" sz="1800" dirty="0"/>
              <a:t>Regular – up to 2TB</a:t>
            </a:r>
          </a:p>
          <a:p>
            <a:pPr lvl="1"/>
            <a:r>
              <a:rPr lang="en-US" sz="1800" dirty="0"/>
              <a:t>SSD – up to 800GB</a:t>
            </a:r>
          </a:p>
        </p:txBody>
      </p:sp>
      <p:pic>
        <p:nvPicPr>
          <p:cNvPr id="2050" name="Picture 2" descr="KU Leuven introduceert Genius AI-supercomputer - ITdaily.">
            <a:extLst>
              <a:ext uri="{FF2B5EF4-FFF2-40B4-BE49-F238E27FC236}">
                <a16:creationId xmlns:a16="http://schemas.microsoft.com/office/drawing/2014/main" id="{FE28D600-A0C9-1A1B-DA48-A21E9941C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702" y="1143228"/>
            <a:ext cx="3124750" cy="205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ostens Data Center - YouTube">
            <a:extLst>
              <a:ext uri="{FF2B5EF4-FFF2-40B4-BE49-F238E27FC236}">
                <a16:creationId xmlns:a16="http://schemas.microsoft.com/office/drawing/2014/main" id="{C28AADED-4539-E158-3020-0D645A93E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850" y="2987795"/>
            <a:ext cx="3504683" cy="197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62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980"/>
    </mc:Choice>
    <mc:Fallback xmlns="">
      <p:transition spd="slow" advTm="143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30567059-AA67-0675-790F-BB74C0347B1F}"/>
              </a:ext>
            </a:extLst>
          </p:cNvPr>
          <p:cNvSpPr txBox="1">
            <a:spLocks/>
          </p:cNvSpPr>
          <p:nvPr/>
        </p:nvSpPr>
        <p:spPr>
          <a:xfrm>
            <a:off x="176981" y="56648"/>
            <a:ext cx="10515600" cy="953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nl-B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aseline="0">
                <a:solidFill>
                  <a:srgbClr val="4E5865"/>
                </a:solidFill>
                <a:latin typeface="+mj-lt"/>
                <a:ea typeface="新細明體" panose="02020500000000000000" pitchFamily="18" charset="-120"/>
                <a:cs typeface="+mj-cs"/>
              </a:defRPr>
            </a:lvl1pPr>
          </a:lstStyle>
          <a:p>
            <a:r>
              <a:rPr lang="en-GB" dirty="0">
                <a:ea typeface="新細明體"/>
              </a:rPr>
              <a:t>Tier-2 at KU Leuven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900" b="0" i="0" u="none" strike="noStrike" kern="1200" cap="none" spc="0" normalizeH="0" baseline="0" noProof="0" smtClean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l-BE" sz="900" b="0" i="0" u="none" strike="noStrike" kern="1200" cap="none" spc="0" normalizeH="0" baseline="0" noProof="0" dirty="0">
              <a:ln>
                <a:noFill/>
              </a:ln>
              <a:solidFill>
                <a:srgbClr val="F4F5FC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814435"/>
              </p:ext>
            </p:extLst>
          </p:nvPr>
        </p:nvGraphicFramePr>
        <p:xfrm>
          <a:off x="871914" y="1089654"/>
          <a:ext cx="8149939" cy="1943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7278">
                  <a:extLst>
                    <a:ext uri="{9D8B030D-6E8A-4147-A177-3AD203B41FA5}">
                      <a16:colId xmlns:a16="http://schemas.microsoft.com/office/drawing/2014/main" val="1052959117"/>
                    </a:ext>
                  </a:extLst>
                </a:gridCol>
                <a:gridCol w="1411875">
                  <a:extLst>
                    <a:ext uri="{9D8B030D-6E8A-4147-A177-3AD203B41FA5}">
                      <a16:colId xmlns:a16="http://schemas.microsoft.com/office/drawing/2014/main" val="2291407436"/>
                    </a:ext>
                  </a:extLst>
                </a:gridCol>
                <a:gridCol w="2541253">
                  <a:extLst>
                    <a:ext uri="{9D8B030D-6E8A-4147-A177-3AD203B41FA5}">
                      <a16:colId xmlns:a16="http://schemas.microsoft.com/office/drawing/2014/main" val="4190090989"/>
                    </a:ext>
                  </a:extLst>
                </a:gridCol>
                <a:gridCol w="1529533">
                  <a:extLst>
                    <a:ext uri="{9D8B030D-6E8A-4147-A177-3AD203B41FA5}">
                      <a16:colId xmlns:a16="http://schemas.microsoft.com/office/drawing/2014/main" val="3999970807"/>
                    </a:ext>
                  </a:extLst>
                </a:gridCol>
              </a:tblGrid>
              <a:tr h="3397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Node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# cores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Installed mem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# nodes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517197"/>
                  </a:ext>
                </a:extLst>
              </a:tr>
              <a:tr h="3125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Cascadelake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192 GB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144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2300702"/>
                  </a:ext>
                </a:extLst>
              </a:tr>
              <a:tr h="3397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Skylake </a:t>
                      </a:r>
                      <a:r>
                        <a:rPr lang="en-US" sz="1800" b="1" u="none" strike="noStrike" dirty="0">
                          <a:effectLst/>
                        </a:rPr>
                        <a:t>large mem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768 GB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7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1392732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 marL="0" marR="0" lvl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Skylake </a:t>
                      </a:r>
                      <a:r>
                        <a:rPr lang="en-US" sz="1800" b="1" u="none" strike="noStrike" dirty="0">
                          <a:effectLst/>
                        </a:rPr>
                        <a:t>GPU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192 GB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20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4480439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 marL="0" marR="0" lvl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Cascadelake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GPU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768 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897287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2B39C83-4220-BF9B-D8F7-AAC07E398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992554"/>
              </p:ext>
            </p:extLst>
          </p:nvPr>
        </p:nvGraphicFramePr>
        <p:xfrm>
          <a:off x="871914" y="3401631"/>
          <a:ext cx="8149939" cy="25384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7278">
                  <a:extLst>
                    <a:ext uri="{9D8B030D-6E8A-4147-A177-3AD203B41FA5}">
                      <a16:colId xmlns:a16="http://schemas.microsoft.com/office/drawing/2014/main" val="1052959117"/>
                    </a:ext>
                  </a:extLst>
                </a:gridCol>
                <a:gridCol w="1411875">
                  <a:extLst>
                    <a:ext uri="{9D8B030D-6E8A-4147-A177-3AD203B41FA5}">
                      <a16:colId xmlns:a16="http://schemas.microsoft.com/office/drawing/2014/main" val="2291407436"/>
                    </a:ext>
                  </a:extLst>
                </a:gridCol>
                <a:gridCol w="2541253">
                  <a:extLst>
                    <a:ext uri="{9D8B030D-6E8A-4147-A177-3AD203B41FA5}">
                      <a16:colId xmlns:a16="http://schemas.microsoft.com/office/drawing/2014/main" val="4190090989"/>
                    </a:ext>
                  </a:extLst>
                </a:gridCol>
                <a:gridCol w="1529533">
                  <a:extLst>
                    <a:ext uri="{9D8B030D-6E8A-4147-A177-3AD203B41FA5}">
                      <a16:colId xmlns:a16="http://schemas.microsoft.com/office/drawing/2014/main" val="3999970807"/>
                    </a:ext>
                  </a:extLst>
                </a:gridCol>
              </a:tblGrid>
              <a:tr h="2644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Node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# cores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Installed mem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# nodes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517197"/>
                  </a:ext>
                </a:extLst>
              </a:tr>
              <a:tr h="21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72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256 GB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172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2300702"/>
                  </a:ext>
                </a:extLst>
              </a:tr>
              <a:tr h="2644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b="1" u="none" strike="noStrike" dirty="0">
                          <a:effectLst/>
                        </a:rPr>
                        <a:t>large mem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2 TB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1392732"/>
                  </a:ext>
                </a:extLst>
              </a:tr>
              <a:tr h="337384">
                <a:tc>
                  <a:txBody>
                    <a:bodyPr/>
                    <a:lstStyle/>
                    <a:p>
                      <a:pPr marL="0" marR="0" lvl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b="1" u="none" strike="noStrike" dirty="0">
                          <a:effectLst/>
                        </a:rPr>
                        <a:t>GPU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512 GB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4480439"/>
                  </a:ext>
                </a:extLst>
              </a:tr>
              <a:tr h="337384">
                <a:tc>
                  <a:txBody>
                    <a:bodyPr/>
                    <a:lstStyle/>
                    <a:p>
                      <a:pPr marL="0" marR="0" lvl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Interactive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512 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 + 1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8313155"/>
                  </a:ext>
                </a:extLst>
              </a:tr>
              <a:tr h="33738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Sapphire Rapids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</a:t>
                      </a:r>
                      <a:endParaRPr lang="en-US"/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u="none" strike="noStrike" dirty="0">
                          <a:effectLst/>
                        </a:rPr>
                        <a:t>256 GB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u="none" strike="noStrike" dirty="0">
                          <a:effectLst/>
                        </a:rPr>
                        <a:t>68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val="1348488090"/>
                  </a:ext>
                </a:extLst>
              </a:tr>
              <a:tr h="33738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b="1" u="none" strike="noStrike" dirty="0">
                          <a:effectLst/>
                        </a:rPr>
                        <a:t>large mem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</a:t>
                      </a:r>
                      <a:endParaRPr lang="en-US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u="none" strike="noStrike" dirty="0">
                          <a:effectLst/>
                        </a:rPr>
                        <a:t>8 TB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US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1995739"/>
                  </a:ext>
                </a:extLst>
              </a:tr>
              <a:tr h="3373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AMD </a:t>
                      </a:r>
                      <a:r>
                        <a:rPr lang="en-US" sz="1800" b="1" u="none" strike="noStrike" dirty="0">
                          <a:effectLst/>
                        </a:rPr>
                        <a:t>GPU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  <a:endParaRPr lang="en-US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u="none" strike="noStrike" dirty="0">
                          <a:effectLst/>
                        </a:rPr>
                        <a:t>768 GB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0727444"/>
                  </a:ext>
                </a:extLst>
              </a:tr>
            </a:tbl>
          </a:graphicData>
        </a:graphic>
      </p:graphicFrame>
      <p:sp>
        <p:nvSpPr>
          <p:cNvPr id="11" name="Rounded Rectangle 48">
            <a:extLst>
              <a:ext uri="{FF2B5EF4-FFF2-40B4-BE49-F238E27FC236}">
                <a16:creationId xmlns:a16="http://schemas.microsoft.com/office/drawing/2014/main" id="{AD3CE000-DF9E-405A-D715-EC69905831E0}"/>
              </a:ext>
            </a:extLst>
          </p:cNvPr>
          <p:cNvSpPr/>
          <p:nvPr/>
        </p:nvSpPr>
        <p:spPr bwMode="auto">
          <a:xfrm>
            <a:off x="9675340" y="1682411"/>
            <a:ext cx="1644746" cy="757955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3600" dirty="0"/>
              <a:t>Genius</a:t>
            </a:r>
          </a:p>
        </p:txBody>
      </p:sp>
      <p:sp>
        <p:nvSpPr>
          <p:cNvPr id="13" name="Rounded Rectangle 48">
            <a:extLst>
              <a:ext uri="{FF2B5EF4-FFF2-40B4-BE49-F238E27FC236}">
                <a16:creationId xmlns:a16="http://schemas.microsoft.com/office/drawing/2014/main" id="{C219DD6A-33C7-54F2-CB0F-F2B335793B27}"/>
              </a:ext>
            </a:extLst>
          </p:cNvPr>
          <p:cNvSpPr/>
          <p:nvPr/>
        </p:nvSpPr>
        <p:spPr bwMode="auto">
          <a:xfrm>
            <a:off x="9675340" y="4291880"/>
            <a:ext cx="1644746" cy="757955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3600" dirty="0" err="1"/>
              <a:t>Wice</a:t>
            </a:r>
            <a:endParaRPr lang="en-US" sz="3600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F20F99E6-3C09-5DFB-7065-695B422A978A}"/>
              </a:ext>
            </a:extLst>
          </p:cNvPr>
          <p:cNvSpPr/>
          <p:nvPr/>
        </p:nvSpPr>
        <p:spPr>
          <a:xfrm>
            <a:off x="9176951" y="1089653"/>
            <a:ext cx="280087" cy="194347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4C5C4639-A369-490C-3541-FD467E81E87A}"/>
              </a:ext>
            </a:extLst>
          </p:cNvPr>
          <p:cNvSpPr/>
          <p:nvPr/>
        </p:nvSpPr>
        <p:spPr>
          <a:xfrm>
            <a:off x="9179721" y="3429000"/>
            <a:ext cx="280087" cy="251108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806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980"/>
    </mc:Choice>
    <mc:Fallback xmlns="">
      <p:transition spd="slow" advTm="143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35360" y="332655"/>
            <a:ext cx="2880320" cy="765675"/>
          </a:xfrm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defTabSz="685800"/>
            <a:r>
              <a:rPr lang="en-US" altLang="en-US" sz="2400" b="1" dirty="0">
                <a:solidFill>
                  <a:schemeClr val="tx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Serial Application</a:t>
            </a:r>
            <a:br>
              <a:rPr lang="en-US" altLang="en-US" sz="2400" b="1" dirty="0">
                <a:solidFill>
                  <a:schemeClr val="tx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en-US" altLang="en-US" sz="2400" b="1" dirty="0">
                <a:solidFill>
                  <a:schemeClr val="tx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(1 process on 1 core)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527516" y="380912"/>
            <a:ext cx="1764484" cy="400692"/>
            <a:chOff x="3527516" y="380912"/>
            <a:chExt cx="1764484" cy="40069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7E5C280-8AAC-459F-9116-D73547CD5291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00" y="781604"/>
              <a:ext cx="16920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C5511E-453B-4637-A477-87DBF0524146}"/>
                </a:ext>
              </a:extLst>
            </p:cNvPr>
            <p:cNvSpPr txBox="1"/>
            <p:nvPr/>
          </p:nvSpPr>
          <p:spPr>
            <a:xfrm>
              <a:off x="3527516" y="380912"/>
              <a:ext cx="1742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Single Process</a:t>
              </a:r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F945C9-3AB2-4E03-9560-359DD559B1C9}"/>
              </a:ext>
            </a:extLst>
          </p:cNvPr>
          <p:cNvCxnSpPr>
            <a:cxnSpLocks/>
          </p:cNvCxnSpPr>
          <p:nvPr/>
        </p:nvCxnSpPr>
        <p:spPr>
          <a:xfrm>
            <a:off x="3600000" y="1935088"/>
            <a:ext cx="5256584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9BFBA75-DBC9-4A64-95A5-A38E1A1505F0}"/>
              </a:ext>
            </a:extLst>
          </p:cNvPr>
          <p:cNvCxnSpPr>
            <a:cxnSpLocks/>
          </p:cNvCxnSpPr>
          <p:nvPr/>
        </p:nvCxnSpPr>
        <p:spPr>
          <a:xfrm>
            <a:off x="3600000" y="4221088"/>
            <a:ext cx="5256584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3631330-07FE-4BBB-A974-C0DB00420AB4}"/>
              </a:ext>
            </a:extLst>
          </p:cNvPr>
          <p:cNvGrpSpPr/>
          <p:nvPr/>
        </p:nvGrpSpPr>
        <p:grpSpPr>
          <a:xfrm>
            <a:off x="8109315" y="4340091"/>
            <a:ext cx="1099962" cy="990260"/>
            <a:chOff x="8218632" y="4340091"/>
            <a:chExt cx="1099962" cy="990260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27024BE-8AF7-4038-AF8A-2B1CCCAFD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76025A3-E751-4C10-8CE4-FC011927B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06618A9B-356C-4345-A89B-4DE145A3B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883350B8-175D-4511-9D02-8B45F0F3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DE2F95-F7FD-427F-B9BE-99CFD72AEDFD}"/>
              </a:ext>
            </a:extLst>
          </p:cNvPr>
          <p:cNvGrpSpPr/>
          <p:nvPr/>
        </p:nvGrpSpPr>
        <p:grpSpPr>
          <a:xfrm>
            <a:off x="8109315" y="5397045"/>
            <a:ext cx="1099961" cy="990260"/>
            <a:chOff x="8218632" y="5333217"/>
            <a:chExt cx="1099961" cy="990260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9D0224EE-AC27-4164-AD42-A3EC4828B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5308651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E074990-2ADC-41D1-AD05-4226F0C7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5804646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9FACEB57-FBB0-4BDB-8A1F-F5E80B47B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5311516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8EDF9B7-E3ED-4A72-BC0B-4F3AF5BC1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5807511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</p:grpSp>
      <p:sp>
        <p:nvSpPr>
          <p:cNvPr id="97" name="Rectangle 2">
            <a:extLst>
              <a:ext uri="{FF2B5EF4-FFF2-40B4-BE49-F238E27FC236}">
                <a16:creationId xmlns:a16="http://schemas.microsoft.com/office/drawing/2014/main" id="{AC26446B-C9BC-45F1-A2F3-6658D339B69E}"/>
              </a:ext>
            </a:extLst>
          </p:cNvPr>
          <p:cNvSpPr txBox="1">
            <a:spLocks noChangeArrowheads="1"/>
          </p:cNvSpPr>
          <p:nvPr/>
        </p:nvSpPr>
        <p:spPr>
          <a:xfrm>
            <a:off x="335360" y="2196490"/>
            <a:ext cx="2880320" cy="1133715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2400" b="1" dirty="0"/>
              <a:t>Multi-Core Appl.</a:t>
            </a:r>
            <a:br>
              <a:rPr lang="en-US" altLang="en-US" sz="2400" dirty="0"/>
            </a:br>
            <a:r>
              <a:rPr lang="en-US" altLang="en-US" sz="2000" dirty="0"/>
              <a:t>(N threads on N cores from </a:t>
            </a:r>
            <a:r>
              <a:rPr lang="en-US" altLang="en-US" sz="2000" b="1" dirty="0"/>
              <a:t>1 node</a:t>
            </a:r>
            <a:r>
              <a:rPr lang="en-US" altLang="en-US" sz="2000" dirty="0"/>
              <a:t>)</a:t>
            </a:r>
          </a:p>
        </p:txBody>
      </p:sp>
      <p:sp>
        <p:nvSpPr>
          <p:cNvPr id="98" name="Rectangle 2">
            <a:extLst>
              <a:ext uri="{FF2B5EF4-FFF2-40B4-BE49-F238E27FC236}">
                <a16:creationId xmlns:a16="http://schemas.microsoft.com/office/drawing/2014/main" id="{CB8670E3-8053-4B3A-A568-46C99746B0D2}"/>
              </a:ext>
            </a:extLst>
          </p:cNvPr>
          <p:cNvSpPr txBox="1">
            <a:spLocks noChangeArrowheads="1"/>
          </p:cNvSpPr>
          <p:nvPr/>
        </p:nvSpPr>
        <p:spPr>
          <a:xfrm>
            <a:off x="353071" y="4423423"/>
            <a:ext cx="2880320" cy="1133715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2400" b="1" dirty="0"/>
              <a:t>Distributed Appl.</a:t>
            </a:r>
            <a:br>
              <a:rPr lang="en-US" altLang="en-US" sz="2400" dirty="0"/>
            </a:br>
            <a:r>
              <a:rPr lang="en-US" altLang="en-US" sz="2000" dirty="0"/>
              <a:t>(many processes on </a:t>
            </a:r>
          </a:p>
          <a:p>
            <a:r>
              <a:rPr lang="en-US" altLang="en-US" sz="2000" dirty="0"/>
              <a:t>multiple cores/nodes)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1D424D5-1357-4180-85FC-292BBE6194C7}"/>
              </a:ext>
            </a:extLst>
          </p:cNvPr>
          <p:cNvGrpSpPr/>
          <p:nvPr/>
        </p:nvGrpSpPr>
        <p:grpSpPr>
          <a:xfrm>
            <a:off x="8112224" y="2582958"/>
            <a:ext cx="1099962" cy="990260"/>
            <a:chOff x="8218632" y="4340091"/>
            <a:chExt cx="1099962" cy="990260"/>
          </a:xfrm>
        </p:grpSpPr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B8F9F6B-89C3-4825-B93C-279F662DB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3B2DD8D3-FA3A-4850-B12D-76C3217F3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E67D3E9-E250-4A3D-AB2C-4BF9C2E12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42E5C76-B58A-4791-A788-F76E76A0C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</p:grp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BF9B134-E40A-4C4C-8378-223B8C95C8FD}"/>
              </a:ext>
            </a:extLst>
          </p:cNvPr>
          <p:cNvCxnSpPr>
            <a:cxnSpLocks/>
          </p:cNvCxnSpPr>
          <p:nvPr/>
        </p:nvCxnSpPr>
        <p:spPr>
          <a:xfrm>
            <a:off x="3600000" y="3007045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B477E4CA-E169-4B84-B5BD-BF7126490820}"/>
              </a:ext>
            </a:extLst>
          </p:cNvPr>
          <p:cNvCxnSpPr>
            <a:cxnSpLocks/>
          </p:cNvCxnSpPr>
          <p:nvPr/>
        </p:nvCxnSpPr>
        <p:spPr>
          <a:xfrm>
            <a:off x="5447928" y="3007045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209BBD1-F295-437C-845B-5F10DAAD04F5}"/>
              </a:ext>
            </a:extLst>
          </p:cNvPr>
          <p:cNvGrpSpPr/>
          <p:nvPr/>
        </p:nvGrpSpPr>
        <p:grpSpPr>
          <a:xfrm>
            <a:off x="4320000" y="2524313"/>
            <a:ext cx="1099962" cy="990260"/>
            <a:chOff x="8218632" y="4340091"/>
            <a:chExt cx="1099962" cy="990260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5812E8F-706B-4807-B722-7085AF2C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63908355-29A4-4F73-A7A4-AE273ABBE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A07235EF-2AD8-4538-B69D-8B9C21E1E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C57EE6C7-2FD2-4B7D-9691-839793AF0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807920B-A1B9-48BF-9FE0-6567C14168C4}"/>
              </a:ext>
            </a:extLst>
          </p:cNvPr>
          <p:cNvGrpSpPr/>
          <p:nvPr/>
        </p:nvGrpSpPr>
        <p:grpSpPr>
          <a:xfrm>
            <a:off x="5578821" y="268226"/>
            <a:ext cx="1300780" cy="1329617"/>
            <a:chOff x="5469341" y="498862"/>
            <a:chExt cx="1300780" cy="1329617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71EC2C3F-8BE0-4DA6-8939-2CD8A6606FFC}"/>
                </a:ext>
              </a:extLst>
            </p:cNvPr>
            <p:cNvGrpSpPr/>
            <p:nvPr/>
          </p:nvGrpSpPr>
          <p:grpSpPr>
            <a:xfrm>
              <a:off x="5506235" y="498862"/>
              <a:ext cx="1099962" cy="990260"/>
              <a:chOff x="8218632" y="4340091"/>
              <a:chExt cx="1099962" cy="990260"/>
            </a:xfrm>
          </p:grpSpPr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B3543533-0D5A-4C76-A352-9A99AE91C4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243198" y="4315525"/>
                <a:ext cx="491400" cy="54053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</a:ln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A0B02EAE-524E-4B59-8C65-81CC73CFF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243199" y="4811520"/>
                <a:ext cx="491400" cy="5405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19A044FC-21CE-4655-ABA6-91259775B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802627" y="4318390"/>
                <a:ext cx="491400" cy="5405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B1D89F72-9D0D-4187-9FF9-1B758EC88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802628" y="4814385"/>
                <a:ext cx="491400" cy="5405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57FDEAF-0207-4415-8E21-5C150012FD79}"/>
                </a:ext>
              </a:extLst>
            </p:cNvPr>
            <p:cNvSpPr txBox="1"/>
            <p:nvPr/>
          </p:nvSpPr>
          <p:spPr>
            <a:xfrm>
              <a:off x="5469341" y="1459147"/>
              <a:ext cx="1300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One node</a:t>
              </a: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BF9B134-E40A-4C4C-8378-223B8C95C8FD}"/>
              </a:ext>
            </a:extLst>
          </p:cNvPr>
          <p:cNvCxnSpPr>
            <a:cxnSpLocks/>
          </p:cNvCxnSpPr>
          <p:nvPr/>
        </p:nvCxnSpPr>
        <p:spPr>
          <a:xfrm>
            <a:off x="3600000" y="5389805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477E4CA-E169-4B84-B5BD-BF7126490820}"/>
              </a:ext>
            </a:extLst>
          </p:cNvPr>
          <p:cNvCxnSpPr>
            <a:cxnSpLocks/>
          </p:cNvCxnSpPr>
          <p:nvPr/>
        </p:nvCxnSpPr>
        <p:spPr>
          <a:xfrm>
            <a:off x="5442370" y="5389805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209BBD1-F295-437C-845B-5F10DAAD04F5}"/>
              </a:ext>
            </a:extLst>
          </p:cNvPr>
          <p:cNvGrpSpPr/>
          <p:nvPr/>
        </p:nvGrpSpPr>
        <p:grpSpPr>
          <a:xfrm>
            <a:off x="4320000" y="4907073"/>
            <a:ext cx="1099962" cy="990260"/>
            <a:chOff x="8218632" y="4340091"/>
            <a:chExt cx="1099962" cy="990260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55812E8F-706B-4807-B722-7085AF2C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3908355-29A4-4F73-A7A4-AE273ABBE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A07235EF-2AD8-4538-B69D-8B9C21E1E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C57EE6C7-2FD2-4B7D-9691-839793AF0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" name="Group 27"/>
          <p:cNvGrpSpPr/>
          <p:nvPr/>
        </p:nvGrpSpPr>
        <p:grpSpPr>
          <a:xfrm>
            <a:off x="6122476" y="4241981"/>
            <a:ext cx="1862890" cy="1863453"/>
            <a:chOff x="6122476" y="4241981"/>
            <a:chExt cx="1862890" cy="1863453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B8F1B03-A99F-4B29-8E35-3F22199066FF}"/>
                </a:ext>
              </a:extLst>
            </p:cNvPr>
            <p:cNvCxnSpPr/>
            <p:nvPr/>
          </p:nvCxnSpPr>
          <p:spPr>
            <a:xfrm>
              <a:off x="6264000" y="5220000"/>
              <a:ext cx="160368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7A2072A-0259-4EA2-A19B-029B35C5349B}"/>
                </a:ext>
              </a:extLst>
            </p:cNvPr>
            <p:cNvCxnSpPr>
              <a:cxnSpLocks/>
            </p:cNvCxnSpPr>
            <p:nvPr/>
          </p:nvCxnSpPr>
          <p:spPr>
            <a:xfrm>
              <a:off x="6229211" y="4845434"/>
              <a:ext cx="1328455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99E0B48-ABAC-4FBF-A5A9-BBECBCC5EB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9211" y="5925434"/>
              <a:ext cx="1478135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ECB5CC9-C981-4CD8-A3BF-1F7E5877E50A}"/>
                </a:ext>
              </a:extLst>
            </p:cNvPr>
            <p:cNvCxnSpPr>
              <a:cxnSpLocks/>
            </p:cNvCxnSpPr>
            <p:nvPr/>
          </p:nvCxnSpPr>
          <p:spPr>
            <a:xfrm>
              <a:off x="6229211" y="5565434"/>
              <a:ext cx="1471528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A4DFE94B-0935-4372-BE9C-82DDB6B162E8}"/>
                </a:ext>
              </a:extLst>
            </p:cNvPr>
            <p:cNvCxnSpPr>
              <a:cxnSpLocks/>
            </p:cNvCxnSpPr>
            <p:nvPr/>
          </p:nvCxnSpPr>
          <p:spPr>
            <a:xfrm>
              <a:off x="6229211" y="5385434"/>
              <a:ext cx="128825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03F2278-450A-4EBC-930F-D4A2FD0D121F}"/>
                </a:ext>
              </a:extLst>
            </p:cNvPr>
            <p:cNvCxnSpPr>
              <a:cxnSpLocks/>
            </p:cNvCxnSpPr>
            <p:nvPr/>
          </p:nvCxnSpPr>
          <p:spPr>
            <a:xfrm>
              <a:off x="6229211" y="5745434"/>
              <a:ext cx="1152128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DC6A8812-AA7D-4340-A50E-81604EDC62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9211" y="5025434"/>
              <a:ext cx="1098259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1840DE08-8D8D-48EE-BD70-91A1458F6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9211" y="6105434"/>
              <a:ext cx="1332620" cy="0"/>
            </a:xfrm>
            <a:prstGeom prst="straightConnector1">
              <a:avLst/>
            </a:prstGeom>
            <a:ln w="76200" cap="rnd"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7A2072A-0259-4EA2-A19B-029B35C5349B}"/>
                </a:ext>
              </a:extLst>
            </p:cNvPr>
            <p:cNvCxnSpPr>
              <a:cxnSpLocks/>
            </p:cNvCxnSpPr>
            <p:nvPr/>
          </p:nvCxnSpPr>
          <p:spPr>
            <a:xfrm>
              <a:off x="6229210" y="4665434"/>
              <a:ext cx="1512000" cy="0"/>
            </a:xfrm>
            <a:prstGeom prst="straightConnector1">
              <a:avLst/>
            </a:prstGeom>
            <a:ln w="76200" cap="rnd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47A2072A-0259-4EA2-A19B-029B35C5349B}"/>
                </a:ext>
              </a:extLst>
            </p:cNvPr>
            <p:cNvCxnSpPr>
              <a:cxnSpLocks/>
            </p:cNvCxnSpPr>
            <p:nvPr/>
          </p:nvCxnSpPr>
          <p:spPr>
            <a:xfrm>
              <a:off x="6229211" y="4665434"/>
              <a:ext cx="0" cy="1440000"/>
            </a:xfrm>
            <a:prstGeom prst="straightConnector1">
              <a:avLst/>
            </a:prstGeom>
            <a:ln w="76200" cap="rnd">
              <a:round/>
              <a:headEnd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EFF9717-0236-4C42-A502-2505387C6988}"/>
                </a:ext>
              </a:extLst>
            </p:cNvPr>
            <p:cNvSpPr txBox="1"/>
            <p:nvPr/>
          </p:nvSpPr>
          <p:spPr>
            <a:xfrm>
              <a:off x="6122476" y="4241981"/>
              <a:ext cx="1862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Process Group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106141" y="2068360"/>
            <a:ext cx="1934563" cy="1479444"/>
            <a:chOff x="6144178" y="2213509"/>
            <a:chExt cx="1934563" cy="147944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A1EE363-8661-43BC-A3EA-FC1A48500FE3}"/>
                </a:ext>
              </a:extLst>
            </p:cNvPr>
            <p:cNvSpPr txBox="1"/>
            <p:nvPr/>
          </p:nvSpPr>
          <p:spPr>
            <a:xfrm>
              <a:off x="6144178" y="2213509"/>
              <a:ext cx="19345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Thread Group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6267247" y="2608695"/>
              <a:ext cx="1603681" cy="1084258"/>
              <a:chOff x="6264000" y="2520000"/>
              <a:chExt cx="1603681" cy="1084258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00FC50F-82E0-41BB-BB1B-E55D5DB83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4000" y="2520000"/>
                <a:ext cx="1328455" cy="0"/>
              </a:xfrm>
              <a:prstGeom prst="straightConnector1">
                <a:avLst/>
              </a:prstGeom>
              <a:ln w="76200" cap="rnd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F4222A4-38EA-4AEB-A42E-9335ADD4E8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64000" y="3600000"/>
                <a:ext cx="1332620" cy="4258"/>
              </a:xfrm>
              <a:prstGeom prst="straightConnector1">
                <a:avLst/>
              </a:prstGeom>
              <a:ln w="76200" cap="rnd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270F361-0666-4CC4-A96D-B34619E35891}"/>
                  </a:ext>
                </a:extLst>
              </p:cNvPr>
              <p:cNvCxnSpPr/>
              <p:nvPr/>
            </p:nvCxnSpPr>
            <p:spPr>
              <a:xfrm>
                <a:off x="6264000" y="2880000"/>
                <a:ext cx="1603681" cy="0"/>
              </a:xfrm>
              <a:prstGeom prst="straightConnector1">
                <a:avLst/>
              </a:prstGeom>
              <a:ln w="76200" cap="rnd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114D1CCF-DB93-432C-99BD-4A2B55AEA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4000" y="3240000"/>
                <a:ext cx="1471528" cy="0"/>
              </a:xfrm>
              <a:prstGeom prst="straightConnector1">
                <a:avLst/>
              </a:prstGeom>
              <a:ln w="76200" cap="rnd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47A2072A-0259-4EA2-A19B-029B35C534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4000" y="2520000"/>
                <a:ext cx="0" cy="1080000"/>
              </a:xfrm>
              <a:prstGeom prst="straightConnector1">
                <a:avLst/>
              </a:prstGeom>
              <a:ln w="76200" cap="rnd">
                <a:round/>
                <a:headEnd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BFCCD072-A275-D5DD-B7B8-6930D8DC1281}"/>
              </a:ext>
            </a:extLst>
          </p:cNvPr>
          <p:cNvSpPr/>
          <p:nvPr/>
        </p:nvSpPr>
        <p:spPr>
          <a:xfrm>
            <a:off x="9478894" y="237790"/>
            <a:ext cx="2521405" cy="2945756"/>
          </a:xfrm>
          <a:prstGeom prst="round2Diag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accent1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Workflow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Batch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Interactive</a:t>
            </a:r>
          </a:p>
          <a:p>
            <a:r>
              <a:rPr lang="en-US" sz="2400" b="1" dirty="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Containers</a:t>
            </a:r>
            <a:endParaRPr lang="en-US" sz="2400" dirty="0">
              <a:solidFill>
                <a:schemeClr val="tx1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OnDemand</a:t>
            </a:r>
          </a:p>
        </p:txBody>
      </p:sp>
    </p:spTree>
    <p:extLst>
      <p:ext uri="{BB962C8B-B14F-4D97-AF65-F5344CB8AC3E}">
        <p14:creationId xmlns:p14="http://schemas.microsoft.com/office/powerpoint/2010/main" val="282597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9878" y="4150659"/>
            <a:ext cx="1074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Data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8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9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0A8580-8369-313A-6EF9-D34C8EBAF49E}"/>
              </a:ext>
            </a:extLst>
          </p:cNvPr>
          <p:cNvSpPr txBox="1">
            <a:spLocks/>
          </p:cNvSpPr>
          <p:nvPr/>
        </p:nvSpPr>
        <p:spPr>
          <a:xfrm>
            <a:off x="176981" y="56648"/>
            <a:ext cx="10515600" cy="953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nl-B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aseline="0">
                <a:solidFill>
                  <a:srgbClr val="4E5865"/>
                </a:solidFill>
                <a:latin typeface="+mj-lt"/>
                <a:ea typeface="新細明體" panose="02020500000000000000" pitchFamily="18" charset="-120"/>
                <a:cs typeface="+mj-cs"/>
              </a:defRPr>
            </a:lvl1pPr>
          </a:lstStyle>
          <a:p>
            <a:r>
              <a:rPr lang="en-GB" dirty="0"/>
              <a:t>Storage infrastructure</a:t>
            </a:r>
            <a:endParaRPr lang="nl-BE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4749EEB3-6785-16F6-18EF-AFC51883510B}"/>
              </a:ext>
            </a:extLst>
          </p:cNvPr>
          <p:cNvSpPr txBox="1">
            <a:spLocks/>
          </p:cNvSpPr>
          <p:nvPr/>
        </p:nvSpPr>
        <p:spPr>
          <a:xfrm>
            <a:off x="720000" y="1349999"/>
            <a:ext cx="11112000" cy="44280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indent="-324000">
              <a:buFont typeface="Arial" panose="020B0604020202020204" pitchFamily="34" charset="0"/>
              <a:buBlip>
                <a:blip r:embed="rId3"/>
              </a:buBlip>
            </a:pPr>
            <a:r>
              <a:rPr lang="en-US" sz="2200" dirty="0"/>
              <a:t>Only you own your files (POSIX)</a:t>
            </a:r>
            <a:br>
              <a:rPr lang="en-US" sz="2200" dirty="0"/>
            </a:br>
            <a:r>
              <a:rPr lang="en-US" sz="2200" dirty="0"/>
              <a:t>Users can share folders via </a:t>
            </a:r>
            <a:r>
              <a:rPr lang="en-US" sz="2200" dirty="0">
                <a:solidFill>
                  <a:srgbClr val="DB6C30"/>
                </a:solidFill>
              </a:rPr>
              <a:t>VSC groups</a:t>
            </a:r>
          </a:p>
          <a:p>
            <a:pPr marL="324000" indent="-324000">
              <a:buFont typeface="Arial" panose="020B0604020202020204" pitchFamily="34" charset="0"/>
              <a:buBlip>
                <a:blip r:embed="rId3"/>
              </a:buBlip>
            </a:pPr>
            <a:r>
              <a:rPr lang="en-US" sz="2200" dirty="0"/>
              <a:t>A VSC account has 3 default storages (free of charge)</a:t>
            </a:r>
          </a:p>
          <a:p>
            <a:pPr lvl="1">
              <a:buClr>
                <a:srgbClr val="DB6C30"/>
              </a:buClr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HOME</a:t>
            </a:r>
          </a:p>
          <a:p>
            <a:pPr lvl="1">
              <a:buClr>
                <a:srgbClr val="DB6C30"/>
              </a:buClr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lvl="1">
              <a:buClr>
                <a:srgbClr val="DB6C30"/>
              </a:buClr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SCRATCH</a:t>
            </a:r>
          </a:p>
          <a:p>
            <a:pPr marL="324000" indent="-324000">
              <a:buFont typeface="Arial" panose="020B0604020202020204" pitchFamily="34" charset="0"/>
              <a:buBlip>
                <a:blip r:embed="rId3"/>
              </a:buBlip>
            </a:pPr>
            <a:r>
              <a:rPr lang="en-US" sz="2200" dirty="0"/>
              <a:t>You can additionally request </a:t>
            </a: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</a:t>
            </a:r>
            <a:r>
              <a:rPr lang="en-US" sz="2200" dirty="0"/>
              <a:t> storage</a:t>
            </a:r>
          </a:p>
          <a:p>
            <a:pPr marL="324000" indent="-324000">
              <a:buFont typeface="Arial" panose="020B0604020202020204" pitchFamily="34" charset="0"/>
              <a:buBlip>
                <a:blip r:embed="rId3"/>
              </a:buBlip>
            </a:pPr>
            <a:r>
              <a:rPr lang="en-US" sz="2200" dirty="0"/>
              <a:t>Different storage volumes have different:</a:t>
            </a:r>
          </a:p>
          <a:p>
            <a:pPr lvl="1">
              <a:buClr>
                <a:srgbClr val="DB6C30"/>
              </a:buClr>
            </a:pPr>
            <a:r>
              <a:rPr lang="en-US" sz="1900" dirty="0"/>
              <a:t>size and performance</a:t>
            </a:r>
          </a:p>
          <a:p>
            <a:pPr lvl="1">
              <a:buClr>
                <a:srgbClr val="DB6C30"/>
              </a:buClr>
            </a:pPr>
            <a:r>
              <a:rPr lang="en-US" sz="1900" dirty="0"/>
              <a:t>backup and maintenance policy</a:t>
            </a:r>
          </a:p>
          <a:p>
            <a:pPr marL="324000" indent="-324000">
              <a:buFont typeface="Arial" panose="020B0604020202020204" pitchFamily="34" charset="0"/>
              <a:buBlip>
                <a:blip r:embed="rId3"/>
              </a:buBlip>
            </a:pPr>
            <a:r>
              <a:rPr lang="en-US" sz="2200" dirty="0"/>
              <a:t>More info on </a:t>
            </a:r>
            <a:r>
              <a:rPr lang="en-US" sz="2200" dirty="0">
                <a:solidFill>
                  <a:srgbClr val="DB6C30"/>
                </a:solidFill>
              </a:rPr>
              <a:t>ICTS Service Catalog</a:t>
            </a:r>
            <a:br>
              <a:rPr lang="en-US" sz="2200" dirty="0"/>
            </a:br>
            <a:endParaRPr lang="en-US" sz="2200" dirty="0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87216DBA-910A-94C5-E37B-2DA0F5CBF222}"/>
              </a:ext>
            </a:extLst>
          </p:cNvPr>
          <p:cNvSpPr/>
          <p:nvPr/>
        </p:nvSpPr>
        <p:spPr>
          <a:xfrm>
            <a:off x="6936258" y="1978460"/>
            <a:ext cx="5099221" cy="3063097"/>
          </a:xfrm>
          <a:prstGeom prst="cloud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accent1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2400" b="1" dirty="0" err="1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Currently</a:t>
            </a:r>
            <a:r>
              <a:rPr lang="nl-BE" sz="2400" b="1" dirty="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 at Leuven: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100+ </a:t>
            </a:r>
            <a:r>
              <a:rPr lang="nl-BE" sz="2400" dirty="0" err="1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BioInf</a:t>
            </a:r>
            <a:r>
              <a:rPr lang="nl-BE" sz="2400" dirty="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nl-BE" sz="2400" dirty="0" err="1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projects</a:t>
            </a:r>
            <a:endParaRPr lang="nl-BE" sz="2400" dirty="0">
              <a:solidFill>
                <a:schemeClr val="tx1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dirty="0" err="1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Staging</a:t>
            </a:r>
            <a:r>
              <a:rPr lang="nl-BE" sz="2400" dirty="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 3PB (4.5PB </a:t>
            </a:r>
            <a:r>
              <a:rPr lang="nl-BE" sz="2400" dirty="0" err="1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total</a:t>
            </a:r>
            <a:r>
              <a:rPr lang="nl-BE" sz="2400" dirty="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1PB </a:t>
            </a:r>
            <a:r>
              <a:rPr lang="nl-BE" sz="2400" dirty="0" err="1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necessary</a:t>
            </a:r>
            <a:r>
              <a:rPr lang="nl-BE" sz="2400" dirty="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nl-BE" sz="2400" dirty="0" err="1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for</a:t>
            </a:r>
            <a:r>
              <a:rPr lang="nl-BE" sz="2400" dirty="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 Scratch operations</a:t>
            </a:r>
          </a:p>
        </p:txBody>
      </p:sp>
    </p:spTree>
    <p:extLst>
      <p:ext uri="{BB962C8B-B14F-4D97-AF65-F5344CB8AC3E}">
        <p14:creationId xmlns:p14="http://schemas.microsoft.com/office/powerpoint/2010/main" val="87667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855</Words>
  <Application>Microsoft Office PowerPoint</Application>
  <PresentationFormat>Widescreen</PresentationFormat>
  <Paragraphs>224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30" baseType="lpstr">
      <vt:lpstr>新細明體</vt:lpstr>
      <vt:lpstr>Arial</vt:lpstr>
      <vt:lpstr>Arial Black</vt:lpstr>
      <vt:lpstr>Arvo</vt:lpstr>
      <vt:lpstr>Calibri</vt:lpstr>
      <vt:lpstr>Calibri Light</vt:lpstr>
      <vt:lpstr>Candara</vt:lpstr>
      <vt:lpstr>Courier New</vt:lpstr>
      <vt:lpstr>FlandersArtSans-Bold</vt:lpstr>
      <vt:lpstr>FlandersArtSans-Medium</vt:lpstr>
      <vt:lpstr>FlandersArtSans-Regular</vt:lpstr>
      <vt:lpstr>Open Sans Extrabold</vt:lpstr>
      <vt:lpstr>Roboto</vt:lpstr>
      <vt:lpstr>Segoe UI Black</vt:lpstr>
      <vt:lpstr>Wingdings</vt:lpstr>
      <vt:lpstr>Office Theme</vt:lpstr>
      <vt:lpstr>1_Office Theme</vt:lpstr>
      <vt:lpstr>Vlaams Supercomputer Centrum</vt:lpstr>
      <vt:lpstr>VSC PARTNERSHIP</vt:lpstr>
      <vt:lpstr>PowerPoint Presentation</vt:lpstr>
      <vt:lpstr>PowerPoint Presentation</vt:lpstr>
      <vt:lpstr>PowerPoint Presentation</vt:lpstr>
      <vt:lpstr>PowerPoint Presentation</vt:lpstr>
      <vt:lpstr>Serial Application (1 process on 1 core)</vt:lpstr>
      <vt:lpstr>PowerPoint Presentation</vt:lpstr>
      <vt:lpstr>PowerPoint Presentation</vt:lpstr>
      <vt:lpstr>Data centralization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Bioinformatics at the Vlaams Supercomputer Centrum</dc:title>
  <dc:creator>Alexander Vapirev</dc:creator>
  <cp:lastModifiedBy>Alexander Vapirev</cp:lastModifiedBy>
  <cp:revision>213</cp:revision>
  <dcterms:created xsi:type="dcterms:W3CDTF">2024-09-16T10:54:29Z</dcterms:created>
  <dcterms:modified xsi:type="dcterms:W3CDTF">2024-09-23T09:48:51Z</dcterms:modified>
</cp:coreProperties>
</file>